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vml" ContentType="application/vnd.openxmlformats-officedocument.vmlDrawing"/>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embeddings/oleObject1.bin" ContentType="application/vnd.openxmlformats-officedocument.oleObject"/>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2.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40"/>
  </p:notesMasterIdLst>
  <p:sldIdLst>
    <p:sldId id="356" r:id="rId2"/>
    <p:sldId id="477" r:id="rId3"/>
    <p:sldId id="399" r:id="rId4"/>
    <p:sldId id="398" r:id="rId5"/>
    <p:sldId id="461" r:id="rId6"/>
    <p:sldId id="462" r:id="rId7"/>
    <p:sldId id="463" r:id="rId8"/>
    <p:sldId id="396" r:id="rId9"/>
    <p:sldId id="460" r:id="rId10"/>
    <p:sldId id="423" r:id="rId11"/>
    <p:sldId id="369" r:id="rId12"/>
    <p:sldId id="440" r:id="rId13"/>
    <p:sldId id="458" r:id="rId14"/>
    <p:sldId id="459" r:id="rId15"/>
    <p:sldId id="426" r:id="rId16"/>
    <p:sldId id="347" r:id="rId17"/>
    <p:sldId id="427" r:id="rId18"/>
    <p:sldId id="457" r:id="rId19"/>
    <p:sldId id="354" r:id="rId20"/>
    <p:sldId id="444" r:id="rId21"/>
    <p:sldId id="454" r:id="rId22"/>
    <p:sldId id="455" r:id="rId23"/>
    <p:sldId id="470" r:id="rId24"/>
    <p:sldId id="456" r:id="rId25"/>
    <p:sldId id="476" r:id="rId26"/>
    <p:sldId id="469" r:id="rId27"/>
    <p:sldId id="468" r:id="rId28"/>
    <p:sldId id="466" r:id="rId29"/>
    <p:sldId id="425" r:id="rId30"/>
    <p:sldId id="467" r:id="rId31"/>
    <p:sldId id="464" r:id="rId32"/>
    <p:sldId id="471" r:id="rId33"/>
    <p:sldId id="472" r:id="rId34"/>
    <p:sldId id="473" r:id="rId35"/>
    <p:sldId id="474" r:id="rId36"/>
    <p:sldId id="475" r:id="rId37"/>
    <p:sldId id="417" r:id="rId38"/>
    <p:sldId id="479"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nder rodriguez cresp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71966" autoAdjust="0"/>
  </p:normalViewPr>
  <p:slideViewPr>
    <p:cSldViewPr snapToGrid="0" snapToObjects="1">
      <p:cViewPr>
        <p:scale>
          <a:sx n="75" d="100"/>
          <a:sy n="75" d="100"/>
        </p:scale>
        <p:origin x="-206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4048191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429052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919725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Tx/>
              <a:buChar char="-"/>
            </a:pPr>
            <a:r>
              <a:rPr lang="es-ES" dirty="0" smtClean="0"/>
              <a:t>SST </a:t>
            </a:r>
            <a:r>
              <a:rPr lang="es-ES" dirty="0" err="1" smtClean="0"/>
              <a:t>main</a:t>
            </a:r>
            <a:r>
              <a:rPr lang="es-ES" dirty="0" smtClean="0"/>
              <a:t> </a:t>
            </a:r>
            <a:r>
              <a:rPr lang="es-ES" dirty="0" err="1" smtClean="0"/>
              <a:t>trigger</a:t>
            </a:r>
            <a:r>
              <a:rPr lang="es-ES" dirty="0" smtClean="0"/>
              <a:t> of </a:t>
            </a:r>
            <a:r>
              <a:rPr lang="es-ES" dirty="0" err="1" smtClean="0"/>
              <a:t>the</a:t>
            </a:r>
            <a:r>
              <a:rPr lang="es-ES" dirty="0" smtClean="0"/>
              <a:t> </a:t>
            </a:r>
            <a:r>
              <a:rPr lang="es-ES" dirty="0" err="1" smtClean="0"/>
              <a:t>precipitation</a:t>
            </a:r>
            <a:r>
              <a:rPr lang="es-ES" dirty="0" smtClean="0"/>
              <a:t> </a:t>
            </a:r>
            <a:r>
              <a:rPr lang="es-ES" dirty="0" err="1" smtClean="0"/>
              <a:t>along</a:t>
            </a:r>
            <a:r>
              <a:rPr lang="es-ES" dirty="0" smtClean="0"/>
              <a:t> </a:t>
            </a:r>
            <a:r>
              <a:rPr lang="es-ES" dirty="0" err="1" smtClean="0"/>
              <a:t>equatorial</a:t>
            </a:r>
            <a:r>
              <a:rPr lang="es-ES" dirty="0" smtClean="0"/>
              <a:t> </a:t>
            </a:r>
            <a:r>
              <a:rPr lang="es-ES" dirty="0" err="1" smtClean="0"/>
              <a:t>Atlantic</a:t>
            </a:r>
            <a:endParaRPr lang="es-ES" dirty="0" smtClean="0"/>
          </a:p>
          <a:p>
            <a:pPr marL="285750" indent="-285750">
              <a:buFontTx/>
              <a:buChar char="-"/>
            </a:pPr>
            <a:endParaRPr lang="es-ES" dirty="0" smtClean="0"/>
          </a:p>
          <a:p>
            <a:pPr marL="285750" indent="-285750">
              <a:buFontTx/>
              <a:buChar char="-"/>
            </a:pPr>
            <a:r>
              <a:rPr lang="es-ES" dirty="0" smtClean="0"/>
              <a:t>SST considerable </a:t>
            </a:r>
            <a:r>
              <a:rPr lang="es-ES" dirty="0" err="1" smtClean="0"/>
              <a:t>impact</a:t>
            </a:r>
            <a:r>
              <a:rPr lang="es-ES" dirty="0" smtClean="0"/>
              <a:t> </a:t>
            </a:r>
            <a:r>
              <a:rPr lang="es-ES" dirty="0" err="1" smtClean="0"/>
              <a:t>over</a:t>
            </a:r>
            <a:r>
              <a:rPr lang="es-ES" dirty="0" smtClean="0"/>
              <a:t> </a:t>
            </a:r>
            <a:r>
              <a:rPr lang="es-ES" dirty="0" err="1" smtClean="0"/>
              <a:t>west</a:t>
            </a:r>
            <a:r>
              <a:rPr lang="es-ES" dirty="0" smtClean="0"/>
              <a:t> </a:t>
            </a:r>
            <a:r>
              <a:rPr lang="es-ES" dirty="0" err="1" smtClean="0"/>
              <a:t>African</a:t>
            </a:r>
            <a:r>
              <a:rPr lang="es-ES" dirty="0" smtClean="0"/>
              <a:t> continental </a:t>
            </a:r>
            <a:r>
              <a:rPr lang="es-ES" dirty="0" err="1" smtClean="0"/>
              <a:t>precipitation</a:t>
            </a:r>
            <a:r>
              <a:rPr lang="es-ES" dirty="0" smtClean="0"/>
              <a:t>.</a:t>
            </a:r>
          </a:p>
          <a:p>
            <a:pPr marL="285750" indent="-285750">
              <a:buFontTx/>
              <a:buChar char="-"/>
            </a:pPr>
            <a:endParaRPr lang="es-ES" dirty="0" smtClean="0"/>
          </a:p>
          <a:p>
            <a:pPr marL="285750" indent="-285750">
              <a:buFontTx/>
              <a:buChar char="-"/>
            </a:pPr>
            <a:r>
              <a:rPr lang="es-ES" dirty="0" err="1" smtClean="0"/>
              <a:t>Low-level</a:t>
            </a:r>
            <a:r>
              <a:rPr lang="es-ES" dirty="0" smtClean="0"/>
              <a:t> </a:t>
            </a:r>
            <a:r>
              <a:rPr lang="es-ES" dirty="0" err="1" smtClean="0"/>
              <a:t>winds</a:t>
            </a:r>
            <a:r>
              <a:rPr lang="es-ES" dirty="0" smtClean="0"/>
              <a:t> </a:t>
            </a:r>
            <a:r>
              <a:rPr lang="es-ES" dirty="0" err="1" smtClean="0"/>
              <a:t>controlled</a:t>
            </a:r>
            <a:r>
              <a:rPr lang="es-ES" dirty="0" smtClean="0"/>
              <a:t> </a:t>
            </a:r>
            <a:r>
              <a:rPr lang="es-ES" dirty="0" err="1" smtClean="0"/>
              <a:t>by</a:t>
            </a:r>
            <a:r>
              <a:rPr lang="es-ES" dirty="0" smtClean="0"/>
              <a:t> </a:t>
            </a:r>
            <a:r>
              <a:rPr lang="es-ES" dirty="0" err="1" smtClean="0"/>
              <a:t>precipitation</a:t>
            </a:r>
            <a:r>
              <a:rPr lang="es-ES" dirty="0" smtClean="0"/>
              <a:t> </a:t>
            </a:r>
            <a:r>
              <a:rPr lang="es-ES" dirty="0" err="1" smtClean="0"/>
              <a:t>except</a:t>
            </a:r>
            <a:r>
              <a:rPr lang="es-ES" dirty="0" smtClean="0"/>
              <a:t> </a:t>
            </a:r>
            <a:r>
              <a:rPr lang="es-ES" dirty="0" err="1" smtClean="0"/>
              <a:t>for</a:t>
            </a:r>
            <a:r>
              <a:rPr lang="es-ES" dirty="0" smtClean="0"/>
              <a:t> </a:t>
            </a:r>
            <a:r>
              <a:rPr lang="es-ES" dirty="0" err="1" smtClean="0"/>
              <a:t>the</a:t>
            </a:r>
            <a:r>
              <a:rPr lang="es-ES" dirty="0" smtClean="0"/>
              <a:t> </a:t>
            </a:r>
            <a:r>
              <a:rPr lang="es-ES" dirty="0" err="1" smtClean="0"/>
              <a:t>the</a:t>
            </a:r>
            <a:r>
              <a:rPr lang="es-ES" dirty="0" smtClean="0"/>
              <a:t> zonal </a:t>
            </a:r>
            <a:r>
              <a:rPr lang="es-ES" dirty="0" err="1" smtClean="0"/>
              <a:t>wind</a:t>
            </a:r>
            <a:r>
              <a:rPr lang="es-ES" dirty="0" smtClean="0"/>
              <a:t> in EEA </a:t>
            </a:r>
            <a:r>
              <a:rPr lang="es-ES" dirty="0" err="1" smtClean="0"/>
              <a:t>region</a:t>
            </a:r>
            <a:r>
              <a:rPr lang="es-ES" dirty="0" smtClean="0"/>
              <a:t>.</a:t>
            </a:r>
          </a:p>
        </p:txBody>
      </p:sp>
    </p:spTree>
    <p:extLst>
      <p:ext uri="{BB962C8B-B14F-4D97-AF65-F5344CB8AC3E}">
        <p14:creationId xmlns:p14="http://schemas.microsoft.com/office/powerpoint/2010/main" val="83959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used a Maximum Covariance Analysis</a:t>
            </a:r>
            <a:r>
              <a:rPr lang="en-US" baseline="0" dirty="0" smtClean="0"/>
              <a:t> statistical technique to find the dominant coupled ocean-atmosphere mode at the equator. These panels show the difference between </a:t>
            </a:r>
            <a:r>
              <a:rPr lang="en-US" baseline="0" dirty="0" err="1" smtClean="0"/>
              <a:t>climSST</a:t>
            </a:r>
            <a:r>
              <a:rPr lang="en-US" baseline="0" dirty="0" smtClean="0"/>
              <a:t> and </a:t>
            </a:r>
            <a:r>
              <a:rPr lang="en-US" baseline="0" dirty="0" err="1" smtClean="0"/>
              <a:t>eqmeanSST</a:t>
            </a:r>
            <a:r>
              <a:rPr lang="en-US" baseline="0" dirty="0" smtClean="0"/>
              <a:t> simulations show the mode related to the seasonal anomalies of SST at the equator. The SST pattern on the left is tightly related to the precipitation and surface winds pattern in the central panel. The left panel shows the time evolution of this mode. This mode explains for more than 95% of the variance. The SST dominates the seasonal cycle of the atmosphere in the western equatorial Atlantic and also has significant impacts in the east and on the coastal precipitation over the west African continent.</a:t>
            </a:r>
          </a:p>
          <a:p>
            <a:endParaRPr lang="es-ES" dirty="0"/>
          </a:p>
        </p:txBody>
      </p:sp>
    </p:spTree>
    <p:extLst>
      <p:ext uri="{BB962C8B-B14F-4D97-AF65-F5344CB8AC3E}">
        <p14:creationId xmlns:p14="http://schemas.microsoft.com/office/powerpoint/2010/main" val="2037675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I used a Maximum Covariance Analysis</a:t>
            </a:r>
            <a:r>
              <a:rPr lang="en-US" baseline="0" dirty="0" smtClean="0"/>
              <a:t> statistical technique to find the dominant coupled ocean-atmosphere mode at the equator. These panels show the difference between </a:t>
            </a:r>
            <a:r>
              <a:rPr lang="en-US" baseline="0" dirty="0" err="1" smtClean="0"/>
              <a:t>climSST</a:t>
            </a:r>
            <a:r>
              <a:rPr lang="en-US" baseline="0" dirty="0" smtClean="0"/>
              <a:t> and </a:t>
            </a:r>
            <a:r>
              <a:rPr lang="en-US" baseline="0" dirty="0" err="1" smtClean="0"/>
              <a:t>eqmeanSST</a:t>
            </a:r>
            <a:r>
              <a:rPr lang="en-US" baseline="0" dirty="0" smtClean="0"/>
              <a:t> simulations show the mode related to the seasonal anomalies of SST at the equator. The SST pattern on the left is tightly related to the precipitation and surface winds pattern in the central panel. The left panel shows the time evolution of this mode. This mode explains for more than 95% of the variance. The SST dominates the seasonal cycle of the atmosphere in the western equatorial Atlantic and also has significant impacts in the east and on the coastal precipitation over the west African continent.</a:t>
            </a:r>
          </a:p>
        </p:txBody>
      </p:sp>
    </p:spTree>
    <p:extLst>
      <p:ext uri="{BB962C8B-B14F-4D97-AF65-F5344CB8AC3E}">
        <p14:creationId xmlns:p14="http://schemas.microsoft.com/office/powerpoint/2010/main" val="2037675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621735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baseline="0" dirty="0" smtClean="0"/>
          </a:p>
          <a:p>
            <a:endParaRPr lang="es-ES" dirty="0"/>
          </a:p>
        </p:txBody>
      </p:sp>
      <p:sp>
        <p:nvSpPr>
          <p:cNvPr id="4" name="3 Marcador de número de diapositiva"/>
          <p:cNvSpPr>
            <a:spLocks noGrp="1"/>
          </p:cNvSpPr>
          <p:nvPr>
            <p:ph type="sldNum" sz="quarter" idx="10"/>
          </p:nvPr>
        </p:nvSpPr>
        <p:spPr>
          <a:xfrm>
            <a:off x="3884613" y="8685213"/>
            <a:ext cx="2971800" cy="457200"/>
          </a:xfrm>
          <a:prstGeom prst="rect">
            <a:avLst/>
          </a:prstGeom>
        </p:spPr>
        <p:txBody>
          <a:bodyPr/>
          <a:lstStyle/>
          <a:p>
            <a:fld id="{12F8769C-103F-4AA0-A4FD-DF6F23E77C03}" type="slidenum">
              <a:rPr lang="es-ES" smtClean="0"/>
              <a:t>2</a:t>
            </a:fld>
            <a:endParaRPr lang="es-ES"/>
          </a:p>
        </p:txBody>
      </p:sp>
    </p:spTree>
    <p:extLst>
      <p:ext uri="{BB962C8B-B14F-4D97-AF65-F5344CB8AC3E}">
        <p14:creationId xmlns:p14="http://schemas.microsoft.com/office/powerpoint/2010/main" val="763936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kern="1200" dirty="0" err="1" smtClean="0">
                <a:solidFill>
                  <a:schemeClr val="tx1"/>
                </a:solidFill>
                <a:effectLst/>
                <a:latin typeface="+mn-lt"/>
                <a:ea typeface="+mn-ea"/>
                <a:cs typeface="+mn-cs"/>
              </a:rPr>
              <a:t>Hovmöller</a:t>
            </a:r>
            <a:r>
              <a:rPr lang="en-GB" sz="1100" kern="1200" dirty="0" smtClean="0">
                <a:solidFill>
                  <a:schemeClr val="tx1"/>
                </a:solidFill>
                <a:effectLst/>
                <a:latin typeface="+mn-lt"/>
                <a:ea typeface="+mn-ea"/>
                <a:cs typeface="+mn-cs"/>
              </a:rPr>
              <a:t> diagrams of the seasonal cycle of (left column) TAUX (</a:t>
            </a:r>
            <a:r>
              <a:rPr lang="en-GB" sz="1100" kern="1200" dirty="0" err="1" smtClean="0">
                <a:solidFill>
                  <a:schemeClr val="tx1"/>
                </a:solidFill>
                <a:effectLst/>
                <a:latin typeface="+mn-lt"/>
                <a:ea typeface="+mn-ea"/>
                <a:cs typeface="+mn-cs"/>
              </a:rPr>
              <a:t>zonal</a:t>
            </a:r>
            <a:r>
              <a:rPr lang="en-GB" sz="1100" kern="1200" dirty="0" smtClean="0">
                <a:solidFill>
                  <a:schemeClr val="tx1"/>
                </a:solidFill>
                <a:effectLst/>
                <a:latin typeface="+mn-lt"/>
                <a:ea typeface="+mn-ea"/>
                <a:cs typeface="+mn-cs"/>
              </a:rPr>
              <a:t> wind stress), (central column) SST and (right column) sea surface height (SSH) for (first row) observations, (second row) Control, (third row) Sensitivity and Control minus Sensitivity (fourth row) simulations</a:t>
            </a:r>
            <a:r>
              <a:rPr lang="en-GB" dirty="0" smtClean="0">
                <a:effectLst/>
              </a:rPr>
              <a:t> </a:t>
            </a:r>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ES" b="1" dirty="0" smtClean="0">
              <a:solidFill>
                <a:srgbClr val="FF0000"/>
              </a:solidFill>
            </a:endParaRPr>
          </a:p>
        </p:txBody>
      </p:sp>
    </p:spTree>
    <p:extLst>
      <p:ext uri="{BB962C8B-B14F-4D97-AF65-F5344CB8AC3E}">
        <p14:creationId xmlns:p14="http://schemas.microsoft.com/office/powerpoint/2010/main" val="3076584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Latitude-time </a:t>
            </a:r>
            <a:r>
              <a:rPr lang="en-US" sz="1100" b="0" i="0" u="none" strike="noStrike" kern="1200" baseline="0" dirty="0" err="1" smtClean="0">
                <a:solidFill>
                  <a:schemeClr val="tx1"/>
                </a:solidFill>
                <a:latin typeface="+mn-lt"/>
                <a:ea typeface="+mn-ea"/>
                <a:cs typeface="+mn-cs"/>
              </a:rPr>
              <a:t>Hovmoeller</a:t>
            </a:r>
            <a:r>
              <a:rPr lang="en-US" sz="1100" b="0" i="0" u="none" strike="noStrike" kern="1200" baseline="0" dirty="0" smtClean="0">
                <a:solidFill>
                  <a:schemeClr val="tx1"/>
                </a:solidFill>
                <a:latin typeface="+mn-lt"/>
                <a:ea typeface="+mn-ea"/>
                <a:cs typeface="+mn-cs"/>
              </a:rPr>
              <a:t> diagrams of the difference between Control and Sensitivity simulations longitudinally averaged for WEA region (40º-20ºW) of (a) latent heat flux anomalies (shading), wind speed anomalies at 10m (arrow vectors) and SST anomalies (contours). (b) Longitude-time </a:t>
            </a:r>
            <a:r>
              <a:rPr lang="en-US" sz="1100" b="0" i="0" u="none" strike="noStrike" kern="1200" baseline="0" dirty="0" err="1" smtClean="0">
                <a:solidFill>
                  <a:schemeClr val="tx1"/>
                </a:solidFill>
                <a:latin typeface="+mn-lt"/>
                <a:ea typeface="+mn-ea"/>
                <a:cs typeface="+mn-cs"/>
              </a:rPr>
              <a:t>Hovmoeller</a:t>
            </a:r>
            <a:r>
              <a:rPr lang="en-US" sz="1100" b="0" i="0" u="none" strike="noStrike" kern="1200" baseline="0" dirty="0" smtClean="0">
                <a:solidFill>
                  <a:schemeClr val="tx1"/>
                </a:solidFill>
                <a:latin typeface="+mn-lt"/>
                <a:ea typeface="+mn-ea"/>
                <a:cs typeface="+mn-cs"/>
              </a:rPr>
              <a:t> diagrams </a:t>
            </a:r>
            <a:r>
              <a:rPr lang="en-US" sz="1100" b="0" i="0" u="none" strike="noStrike" kern="1200" baseline="0" dirty="0" err="1" smtClean="0">
                <a:solidFill>
                  <a:schemeClr val="tx1"/>
                </a:solidFill>
                <a:latin typeface="+mn-lt"/>
                <a:ea typeface="+mn-ea"/>
                <a:cs typeface="+mn-cs"/>
              </a:rPr>
              <a:t>latitudinally</a:t>
            </a:r>
            <a:r>
              <a:rPr lang="en-US" sz="1100" b="0" i="0" u="none" strike="noStrike" kern="1200" baseline="0" dirty="0" smtClean="0">
                <a:solidFill>
                  <a:schemeClr val="tx1"/>
                </a:solidFill>
                <a:latin typeface="+mn-lt"/>
                <a:ea typeface="+mn-ea"/>
                <a:cs typeface="+mn-cs"/>
              </a:rPr>
              <a:t> averaged from 5ºS-5ºN of the same fields as in (a). Positive (negative) latent heat flux anomalies indicate downward (upward) flux; i.e. ocean gains (losses) heat. Dashed and solid contour lines indicate negative and</a:t>
            </a:r>
          </a:p>
          <a:p>
            <a:r>
              <a:rPr lang="en-US" sz="1100" b="0" i="0" u="none" strike="noStrike" kern="1200" baseline="0" dirty="0" smtClean="0">
                <a:solidFill>
                  <a:schemeClr val="tx1"/>
                </a:solidFill>
                <a:latin typeface="+mn-lt"/>
                <a:ea typeface="+mn-ea"/>
                <a:cs typeface="+mn-cs"/>
              </a:rPr>
              <a:t>positive anomalies respectively. Blue and red shading indicates negative and positive anomalies respectively. Note that all the anomalies here represent the role of the SST-atmosphere feedback at the equator. This feedback is limited to 10ºS-5ºN since the atmosphere that forces the Sensitivity experiment has seen an annual mean SST along that latitude band.</a:t>
            </a:r>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100" b="0" i="0" u="none" strike="noStrike" kern="1200" baseline="0" dirty="0" smtClean="0">
                <a:solidFill>
                  <a:schemeClr val="tx1"/>
                </a:solidFill>
                <a:latin typeface="+mn-lt"/>
                <a:ea typeface="+mn-ea"/>
                <a:cs typeface="+mn-cs"/>
              </a:rPr>
              <a:t>Imagine that we have the sun north of the equator and associate warm SST anomaly north of the equator and cold anomaly south of the equator. This will induce a sea-level-pressure gradient and a </a:t>
            </a:r>
            <a:r>
              <a:rPr lang="en-US" sz="1100" b="0" i="0" u="none" strike="noStrike" kern="1200" baseline="0" dirty="0" err="1" smtClean="0">
                <a:solidFill>
                  <a:schemeClr val="tx1"/>
                </a:solidFill>
                <a:latin typeface="+mn-lt"/>
                <a:ea typeface="+mn-ea"/>
                <a:cs typeface="+mn-cs"/>
              </a:rPr>
              <a:t>crossequatorial</a:t>
            </a:r>
            <a:r>
              <a:rPr lang="en-US" sz="1100" b="0" i="0" u="none" strike="noStrike" kern="1200" baseline="0" dirty="0" smtClean="0">
                <a:solidFill>
                  <a:schemeClr val="tx1"/>
                </a:solidFill>
                <a:latin typeface="+mn-lt"/>
                <a:ea typeface="+mn-ea"/>
                <a:cs typeface="+mn-cs"/>
              </a:rPr>
              <a:t> wind component. </a:t>
            </a:r>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baseline="0" dirty="0" smtClean="0">
                <a:solidFill>
                  <a:schemeClr val="tx1"/>
                </a:solidFill>
                <a:latin typeface="+mn-lt"/>
                <a:ea typeface="+mn-ea"/>
                <a:cs typeface="+mn-cs"/>
              </a:rPr>
              <a:t>The cross-equatorial wind component will deflect to the left south of the equator and to the right north of the equator due to </a:t>
            </a:r>
            <a:r>
              <a:rPr lang="en-US" sz="1100" b="0" i="0" u="none" strike="noStrike" kern="1200" baseline="0" dirty="0" err="1" smtClean="0">
                <a:solidFill>
                  <a:schemeClr val="tx1"/>
                </a:solidFill>
                <a:latin typeface="+mn-lt"/>
                <a:ea typeface="+mn-ea"/>
                <a:cs typeface="+mn-cs"/>
              </a:rPr>
              <a:t>Coriolis</a:t>
            </a:r>
            <a:r>
              <a:rPr lang="en-US" sz="1100" b="0" i="0" u="none" strike="noStrike" kern="1200" baseline="0" dirty="0" smtClean="0">
                <a:solidFill>
                  <a:schemeClr val="tx1"/>
                </a:solidFill>
                <a:latin typeface="+mn-lt"/>
                <a:ea typeface="+mn-ea"/>
                <a:cs typeface="+mn-cs"/>
              </a:rPr>
              <a:t> effects. Taking into account now that the background winds are easterlies, the effect is acceleration of the trade winds south of the equator and weakening north of the equator, which enhances (reduces) evaporation south (north of the equator) and reinforces the initial SST anomaly so the feedback loop is closed.</a:t>
            </a:r>
            <a:endParaRPr lang="es-ES" b="1" dirty="0" smtClean="0"/>
          </a:p>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602863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In </a:t>
            </a:r>
            <a:r>
              <a:rPr lang="es-ES" b="1" dirty="0" err="1" smtClean="0"/>
              <a:t>March-April</a:t>
            </a:r>
            <a:r>
              <a:rPr lang="es-ES" b="1" baseline="0" dirty="0" smtClean="0"/>
              <a:t> </a:t>
            </a:r>
            <a:r>
              <a:rPr lang="es-ES" b="1" baseline="0" dirty="0" err="1" smtClean="0"/>
              <a:t>the</a:t>
            </a:r>
            <a:r>
              <a:rPr lang="es-ES" b="1" baseline="0" dirty="0" smtClean="0"/>
              <a:t> WES </a:t>
            </a:r>
            <a:r>
              <a:rPr lang="es-ES" b="1" baseline="0" dirty="0" err="1" smtClean="0"/>
              <a:t>feedback</a:t>
            </a:r>
            <a:r>
              <a:rPr lang="es-ES" b="1" baseline="0" dirty="0" smtClean="0"/>
              <a:t> </a:t>
            </a:r>
            <a:r>
              <a:rPr lang="es-ES" b="1" baseline="0" dirty="0" err="1" smtClean="0"/>
              <a:t>is</a:t>
            </a:r>
            <a:r>
              <a:rPr lang="es-ES" b="1" baseline="0" dirty="0" smtClean="0"/>
              <a:t> active in </a:t>
            </a:r>
            <a:r>
              <a:rPr lang="es-ES" b="1" baseline="0" dirty="0" err="1" smtClean="0"/>
              <a:t>the</a:t>
            </a:r>
            <a:r>
              <a:rPr lang="es-ES" b="1" baseline="0" dirty="0" smtClean="0"/>
              <a:t> WEA</a:t>
            </a:r>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dirty="0"/>
          </a:p>
        </p:txBody>
      </p:sp>
    </p:spTree>
    <p:extLst>
      <p:ext uri="{BB962C8B-B14F-4D97-AF65-F5344CB8AC3E}">
        <p14:creationId xmlns:p14="http://schemas.microsoft.com/office/powerpoint/2010/main" val="3076584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baseline="0" dirty="0" smtClean="0"/>
          </a:p>
        </p:txBody>
      </p:sp>
    </p:spTree>
    <p:extLst>
      <p:ext uri="{BB962C8B-B14F-4D97-AF65-F5344CB8AC3E}">
        <p14:creationId xmlns:p14="http://schemas.microsoft.com/office/powerpoint/2010/main" val="3076584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1" baseline="0" dirty="0" smtClean="0"/>
          </a:p>
        </p:txBody>
      </p:sp>
    </p:spTree>
    <p:extLst>
      <p:ext uri="{BB962C8B-B14F-4D97-AF65-F5344CB8AC3E}">
        <p14:creationId xmlns:p14="http://schemas.microsoft.com/office/powerpoint/2010/main" val="3076584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60286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60286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602863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60286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sz="1100" dirty="0" smtClean="0">
                <a:latin typeface="+mn-lt"/>
              </a:rPr>
              <a:t>For this purpose, we designed a sort of Sensitivity Experiments. The main objective is understanding the impact of the tropical Atlantic SST on the monsoon. We made historical runs for the period 1982-2013 with the Norwegian Earth System Model (NorESM) atmospheric component CAM4 (developed by NCAR) in its finest resolution. </a:t>
            </a:r>
          </a:p>
          <a:p>
            <a:endParaRPr lang="en" dirty="0" smtClean="0"/>
          </a:p>
          <a:p>
            <a:r>
              <a:rPr lang="en" sz="1100" dirty="0" smtClean="0">
                <a:latin typeface="+mn-lt"/>
              </a:rPr>
              <a:t>The atmospheric model is ran with prescribed SSTs as boundary conditions. What does it mean? The ocean component is not predicted by the model, but introduce as a forcing. We need to specify both SIC and SST.</a:t>
            </a:r>
          </a:p>
          <a:p>
            <a:endParaRPr lang="en" sz="1100" dirty="0" smtClean="0">
              <a:latin typeface="+mn-lt"/>
            </a:endParaRPr>
          </a:p>
          <a:p>
            <a:r>
              <a:rPr lang="en" sz="1100" dirty="0" smtClean="0">
                <a:latin typeface="+mn-lt"/>
              </a:rPr>
              <a:t> We set the same SIC for every experiment because we want to analyze only the impact of the SST in the atmosphere. This way, the difference in the results of each experiment depend only on the different settings of the SST and not in the SIC. In the expA the SST is the fully observed varying field. In expB we eliminate the interannual variability (retaining only the SC). In expC we completely eliminate the variability, so we have a time-independent SST (same value for every timestep)</a:t>
            </a:r>
            <a:r>
              <a:rPr lang="en" dirty="0" smtClean="0">
                <a:latin typeface="+mn-lt"/>
              </a:rPr>
              <a:t>.</a:t>
            </a:r>
            <a:endParaRPr lang="en" dirty="0" smtClean="0"/>
          </a:p>
          <a:p>
            <a:endParaRPr lang="en" dirty="0" smtClean="0"/>
          </a:p>
        </p:txBody>
      </p:sp>
    </p:spTree>
    <p:extLst>
      <p:ext uri="{BB962C8B-B14F-4D97-AF65-F5344CB8AC3E}">
        <p14:creationId xmlns:p14="http://schemas.microsoft.com/office/powerpoint/2010/main" val="320290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 dirty="0" smtClean="0"/>
          </a:p>
        </p:txBody>
      </p:sp>
    </p:spTree>
    <p:extLst>
      <p:ext uri="{BB962C8B-B14F-4D97-AF65-F5344CB8AC3E}">
        <p14:creationId xmlns:p14="http://schemas.microsoft.com/office/powerpoint/2010/main" val="320290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image" Target="../media/image2.jpe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tellysbilde #2">
    <p:bg>
      <p:bgPr>
        <a:solidFill>
          <a:srgbClr val="CED0D3"/>
        </a:solidFill>
        <a:effectLst/>
      </p:bgPr>
    </p:bg>
    <p:spTree>
      <p:nvGrpSpPr>
        <p:cNvPr id="1" name=""/>
        <p:cNvGrpSpPr/>
        <p:nvPr/>
      </p:nvGrpSpPr>
      <p:grpSpPr>
        <a:xfrm>
          <a:off x="0" y="0"/>
          <a:ext cx="0" cy="0"/>
          <a:chOff x="0" y="0"/>
          <a:chExt cx="0" cy="0"/>
        </a:xfrm>
      </p:grpSpPr>
      <p:graphicFrame>
        <p:nvGraphicFramePr>
          <p:cNvPr id="4" name="Objekt 9"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3" name="think-cell Slide" r:id="rId4" imgW="38100" imgH="38100" progId="TCLayout.ActiveDocument.1">
                  <p:embed/>
                </p:oleObj>
              </mc:Choice>
              <mc:Fallback>
                <p:oleObj name="think-cell Slide" r:id="rId4" imgW="38100" imgH="3810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Bild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274638"/>
            <a:ext cx="91440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e 6"/>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151563"/>
            <a:ext cx="9144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540068" y="2720980"/>
            <a:ext cx="7772400" cy="692497"/>
          </a:xfrm>
        </p:spPr>
        <p:txBody>
          <a:bodyPr anchor="t"/>
          <a:lstStyle>
            <a:lvl1pPr algn="l">
              <a:defRPr sz="4500">
                <a:solidFill>
                  <a:schemeClr val="bg1"/>
                </a:solidFill>
              </a:defRPr>
            </a:lvl1pPr>
          </a:lstStyle>
          <a:p>
            <a:r>
              <a:rPr lang="nb-NO" dirty="0"/>
              <a:t>Klikk for å redigere tittelstil</a:t>
            </a:r>
          </a:p>
        </p:txBody>
      </p:sp>
      <p:sp>
        <p:nvSpPr>
          <p:cNvPr id="3" name="Undertittel 2"/>
          <p:cNvSpPr>
            <a:spLocks noGrp="1"/>
          </p:cNvSpPr>
          <p:nvPr>
            <p:ph type="subTitle" idx="1"/>
          </p:nvPr>
        </p:nvSpPr>
        <p:spPr>
          <a:xfrm>
            <a:off x="540068" y="2528619"/>
            <a:ext cx="7772400" cy="192360"/>
          </a:xfrm>
        </p:spPr>
        <p:txBody>
          <a:bodyPr anchor="b">
            <a:spAutoFit/>
          </a:bodyPr>
          <a:lstStyle>
            <a:lvl1pPr marL="0" indent="0" algn="l">
              <a:buNone/>
              <a:defRPr sz="125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8" name="Plassholder for bunntekst 16"/>
          <p:cNvSpPr>
            <a:spLocks noGrp="1"/>
          </p:cNvSpPr>
          <p:nvPr>
            <p:ph type="ftr" sz="quarter" idx="10"/>
          </p:nvPr>
        </p:nvSpPr>
        <p:spPr>
          <a:xfrm>
            <a:off x="539750" y="6518275"/>
            <a:ext cx="7920038" cy="193675"/>
          </a:xfrm>
          <a:prstGeom prst="rect">
            <a:avLst/>
          </a:prstGeom>
        </p:spPr>
        <p:txBody>
          <a:bodyPr wrap="square" lIns="0" tIns="0" rIns="0" bIns="0">
            <a:spAutoFit/>
          </a:bodyPr>
          <a:lstStyle>
            <a:lvl1pPr algn="l">
              <a:defRPr sz="1250" cap="all" baseline="0" dirty="0">
                <a:solidFill>
                  <a:schemeClr val="bg1"/>
                </a:solidFill>
              </a:defRPr>
            </a:lvl1pPr>
          </a:lstStyle>
          <a:p>
            <a:pPr>
              <a:defRPr/>
            </a:pPr>
            <a:r>
              <a:rPr lang="nb-NO"/>
              <a:t>ARRANGEMENT DATO STED</a:t>
            </a:r>
          </a:p>
        </p:txBody>
      </p:sp>
    </p:spTree>
    <p:extLst>
      <p:ext uri="{BB962C8B-B14F-4D97-AF65-F5344CB8AC3E}">
        <p14:creationId xmlns:p14="http://schemas.microsoft.com/office/powerpoint/2010/main" val="1525808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EA21A90-B590-5C42-8D3B-0EF820D69C0F}" type="datetimeFigureOut">
              <a:rPr lang="es-ES" smtClean="0"/>
              <a:t>21/04/20</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p:txBody>
          <a:bodyPr/>
          <a:lstStyle/>
          <a:p>
            <a:fld id="{183F1B47-2846-4E40-8FB9-8E4B1360511B}" type="slidenum">
              <a:rPr lang="es-ES" smtClean="0"/>
              <a:t>‹#›</a:t>
            </a:fld>
            <a:endParaRPr lang="es-ES"/>
          </a:p>
        </p:txBody>
      </p:sp>
    </p:spTree>
    <p:extLst>
      <p:ext uri="{BB962C8B-B14F-4D97-AF65-F5344CB8AC3E}">
        <p14:creationId xmlns:p14="http://schemas.microsoft.com/office/powerpoint/2010/main" val="32840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s"/>
              <a:t>‹#›</a:t>
            </a:fld>
            <a:endParaRPr lang="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1"/>
            <a:ext cx="548700" cy="5248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s" sz="1000">
                <a:solidFill>
                  <a:schemeClr val="dk2"/>
                </a:solidFill>
              </a:rPr>
              <a:t>‹#›</a:t>
            </a:fld>
            <a:endParaRPr lang="e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slide" Target="slide8.xml"/><Relationship Id="rId5" Type="http://schemas.openxmlformats.org/officeDocument/2006/relationships/slide" Target="slide20.xml"/><Relationship Id="rId6" Type="http://schemas.openxmlformats.org/officeDocument/2006/relationships/slide" Target="slide11.xml"/><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1" Type="http://schemas.openxmlformats.org/officeDocument/2006/relationships/slide" Target="slide11.xml"/><Relationship Id="rId12" Type="http://schemas.openxmlformats.org/officeDocument/2006/relationships/slide" Target="slide20.xml"/><Relationship Id="rId13" Type="http://schemas.openxmlformats.org/officeDocument/2006/relationships/slide" Target="slide37.xml"/><Relationship Id="rId14" Type="http://schemas.openxmlformats.org/officeDocument/2006/relationships/image" Target="../media/image16.tif"/><Relationship Id="rId15"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slide" Target="slide15.xml"/><Relationship Id="rId4" Type="http://schemas.openxmlformats.org/officeDocument/2006/relationships/slide" Target="slide16.xml"/><Relationship Id="rId5" Type="http://schemas.openxmlformats.org/officeDocument/2006/relationships/slide" Target="slide17.xml"/><Relationship Id="rId6" Type="http://schemas.openxmlformats.org/officeDocument/2006/relationships/image" Target="../media/image13.tiff"/><Relationship Id="rId7" Type="http://schemas.openxmlformats.org/officeDocument/2006/relationships/image" Target="../media/image14.png"/><Relationship Id="rId8" Type="http://schemas.openxmlformats.org/officeDocument/2006/relationships/slide" Target="slide12.xml"/><Relationship Id="rId9" Type="http://schemas.openxmlformats.org/officeDocument/2006/relationships/image" Target="../media/image15.png"/><Relationship Id="rId10"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image" Target="../media/image15.png"/><Relationship Id="rId5" Type="http://schemas.openxmlformats.org/officeDocument/2006/relationships/slide" Target="slide3.xml"/><Relationship Id="rId6" Type="http://schemas.openxmlformats.org/officeDocument/2006/relationships/slide" Target="slide11.xml"/><Relationship Id="rId7" Type="http://schemas.openxmlformats.org/officeDocument/2006/relationships/slide" Target="slide20.xml"/><Relationship Id="rId8" Type="http://schemas.openxmlformats.org/officeDocument/2006/relationships/slide" Target="slide37.xml"/><Relationship Id="rId9"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5.png"/><Relationship Id="rId5" Type="http://schemas.openxmlformats.org/officeDocument/2006/relationships/slide" Target="slide3.xml"/><Relationship Id="rId6" Type="http://schemas.openxmlformats.org/officeDocument/2006/relationships/slide" Target="slide11.xml"/><Relationship Id="rId7" Type="http://schemas.openxmlformats.org/officeDocument/2006/relationships/slide" Target="slide20.xml"/><Relationship Id="rId8" Type="http://schemas.openxmlformats.org/officeDocument/2006/relationships/slide" Target="slide37.xml"/><Relationship Id="rId9"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image" Target="../media/image17.jpg"/><Relationship Id="rId9"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16.tif"/><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16.tif"/><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slide" Target="slide21.xml"/><Relationship Id="rId12" Type="http://schemas.openxmlformats.org/officeDocument/2006/relationships/image" Target="../media/image20.emf"/><Relationship Id="rId13" Type="http://schemas.openxmlformats.org/officeDocument/2006/relationships/slide" Target="slide24.xml"/><Relationship Id="rId14" Type="http://schemas.openxmlformats.org/officeDocument/2006/relationships/image" Target="../media/image21.emf"/><Relationship Id="rId15"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slide" Target="slide28.xml"/><Relationship Id="rId8" Type="http://schemas.openxmlformats.org/officeDocument/2006/relationships/image" Target="../media/image18.jpg"/><Relationship Id="rId9" Type="http://schemas.openxmlformats.org/officeDocument/2006/relationships/slide" Target="slide31.xml"/><Relationship Id="rId10"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 Target="slide27.xml"/><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image" Target="../media/image24.emf"/><Relationship Id="rId9"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image" Target="../media/image24.emf"/><Relationship Id="rId9"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image" Target="../media/image24.emf"/><Relationship Id="rId9"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oleObject" Target="../embeddings/oleObject2.bin"/><Relationship Id="rId9" Type="http://schemas.openxmlformats.org/officeDocument/2006/relationships/image" Target="../media/image25.emf"/><Relationship Id="rId10" Type="http://schemas.openxmlformats.org/officeDocument/2006/relationships/slide" Target="slide8.xml"/><Relationship Id="rId1" Type="http://schemas.openxmlformats.org/officeDocument/2006/relationships/vmlDrawing" Target="../drawings/vmlDrawing2.vml"/><Relationship Id="rId2"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slide" Target="slide29.xml"/><Relationship Id="rId8" Type="http://schemas.openxmlformats.org/officeDocument/2006/relationships/image" Target="../media/image18.jpg"/><Relationship Id="rId9"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18.jpg"/><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8.xml"/><Relationship Id="rId5" Type="http://schemas.openxmlformats.org/officeDocument/2006/relationships/slide" Target="slide11.xml"/><Relationship Id="rId6" Type="http://schemas.openxmlformats.org/officeDocument/2006/relationships/slide" Target="slide37.xml"/><Relationship Id="rId7" Type="http://schemas.openxmlformats.org/officeDocument/2006/relationships/slide" Target="slide20.xml"/><Relationship Id="rId8" Type="http://schemas.openxmlformats.org/officeDocument/2006/relationships/image" Target="../media/image8.tif"/><Relationship Id="rId9" Type="http://schemas.openxmlformats.org/officeDocument/2006/relationships/hyperlink" Target="https://link.springer.com/article/10.1007/s00382-018-4489-4" TargetMode="External"/><Relationship Id="rId10" Type="http://schemas.openxmlformats.org/officeDocument/2006/relationships/image" Target="../media/image9.tif"/><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18.jpg"/><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19.emf"/><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19.emf"/><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19.emf"/><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19.emf"/><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19.emf"/><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19.emf"/><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07/s00382-018-4489-4" TargetMode="External"/><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8.tif"/><Relationship Id="rId8" Type="http://schemas.openxmlformats.org/officeDocument/2006/relationships/image" Target="../media/image9.tif"/><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8.tif"/><Relationship Id="rId8" Type="http://schemas.openxmlformats.org/officeDocument/2006/relationships/image" Target="../media/image9.tif"/><Relationship Id="rId9" Type="http://schemas.openxmlformats.org/officeDocument/2006/relationships/image" Target="../media/image11.png"/><Relationship Id="rId10"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tif"/><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image" Target="../media/image8.tif"/><Relationship Id="rId9"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0.xml"/><Relationship Id="rId7" Type="http://schemas.openxmlformats.org/officeDocument/2006/relationships/slide" Target="slide37.xml"/><Relationship Id="rId8" Type="http://schemas.openxmlformats.org/officeDocument/2006/relationships/image" Target="../media/image8.tif"/><Relationship Id="rId9"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20.xml"/><Relationship Id="rId5" Type="http://schemas.openxmlformats.org/officeDocument/2006/relationships/slide" Target="slide37.xml"/><Relationship Id="rId6"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1.xml"/><Relationship Id="rId5" Type="http://schemas.openxmlformats.org/officeDocument/2006/relationships/slide" Target="slide20.xml"/><Relationship Id="rId6" Type="http://schemas.openxmlformats.org/officeDocument/2006/relationships/slide" Target="slide37.xml"/><Relationship Id="rId7" Type="http://schemas.openxmlformats.org/officeDocument/2006/relationships/image" Target="../media/image12.png"/><Relationship Id="rId8" Type="http://schemas.openxmlformats.org/officeDocument/2006/relationships/slide" Target="slide8.xml"/><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iatlas-logo-transp-squar-x1000.png"/>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rot="10800000" flipH="1" flipV="1">
            <a:off x="7986903" y="262227"/>
            <a:ext cx="1164542" cy="1275239"/>
          </a:xfrm>
          <a:prstGeom prst="rect">
            <a:avLst/>
          </a:prstGeom>
        </p:spPr>
      </p:pic>
      <p:sp>
        <p:nvSpPr>
          <p:cNvPr id="16385" name="Tittel 1"/>
          <p:cNvSpPr>
            <a:spLocks noGrp="1"/>
          </p:cNvSpPr>
          <p:nvPr>
            <p:ph type="ctrTitle"/>
          </p:nvPr>
        </p:nvSpPr>
        <p:spPr>
          <a:xfrm>
            <a:off x="497985" y="659245"/>
            <a:ext cx="7772400" cy="1429705"/>
          </a:xfrm>
        </p:spPr>
        <p:txBody>
          <a:bodyPr/>
          <a:lstStyle/>
          <a:p>
            <a:pPr algn="ctr"/>
            <a:r>
              <a:rPr lang="nb-NO" sz="2800" dirty="0" smtClean="0">
                <a:latin typeface="Arial" charset="0"/>
              </a:rPr>
              <a:t>A </a:t>
            </a:r>
            <a:r>
              <a:rPr lang="nb-NO" sz="2800" dirty="0" err="1" smtClean="0">
                <a:latin typeface="Arial" charset="0"/>
              </a:rPr>
              <a:t>new</a:t>
            </a:r>
            <a:r>
              <a:rPr lang="nb-NO" sz="2800" dirty="0" smtClean="0">
                <a:latin typeface="Arial" charset="0"/>
              </a:rPr>
              <a:t> </a:t>
            </a:r>
            <a:r>
              <a:rPr lang="nb-NO" sz="2800" dirty="0" err="1" smtClean="0">
                <a:latin typeface="Arial" charset="0"/>
              </a:rPr>
              <a:t>perspective</a:t>
            </a:r>
            <a:r>
              <a:rPr lang="nb-NO" sz="2800" dirty="0" smtClean="0">
                <a:latin typeface="Arial" charset="0"/>
              </a:rPr>
              <a:t> </a:t>
            </a:r>
            <a:r>
              <a:rPr lang="nb-NO" sz="2800" dirty="0" err="1" smtClean="0">
                <a:latin typeface="Arial" charset="0"/>
              </a:rPr>
              <a:t>on</a:t>
            </a:r>
            <a:r>
              <a:rPr lang="nb-NO" sz="2800" dirty="0" smtClean="0">
                <a:latin typeface="Arial" charset="0"/>
              </a:rPr>
              <a:t> </a:t>
            </a:r>
            <a:r>
              <a:rPr lang="nb-NO" sz="2800" dirty="0" err="1" smtClean="0">
                <a:latin typeface="Arial" charset="0"/>
              </a:rPr>
              <a:t>the</a:t>
            </a:r>
            <a:r>
              <a:rPr lang="nb-NO" sz="2800" dirty="0" smtClean="0">
                <a:latin typeface="Arial" charset="0"/>
              </a:rPr>
              <a:t> </a:t>
            </a:r>
            <a:r>
              <a:rPr lang="nb-NO" sz="2800" dirty="0" err="1" smtClean="0">
                <a:latin typeface="Arial" charset="0"/>
              </a:rPr>
              <a:t>equatorial</a:t>
            </a:r>
            <a:r>
              <a:rPr lang="nb-NO" sz="2800" dirty="0" smtClean="0">
                <a:latin typeface="Arial" charset="0"/>
              </a:rPr>
              <a:t> Atlantic </a:t>
            </a:r>
            <a:r>
              <a:rPr lang="nb-NO" sz="2800" dirty="0" err="1" smtClean="0">
                <a:latin typeface="Arial" charset="0"/>
              </a:rPr>
              <a:t>seasonal</a:t>
            </a:r>
            <a:r>
              <a:rPr lang="nb-NO" sz="2800" dirty="0" smtClean="0">
                <a:latin typeface="Arial" charset="0"/>
              </a:rPr>
              <a:t> </a:t>
            </a:r>
            <a:r>
              <a:rPr lang="nb-NO" sz="2800" dirty="0" err="1" smtClean="0">
                <a:latin typeface="Arial" charset="0"/>
              </a:rPr>
              <a:t>cycle</a:t>
            </a:r>
            <a:endParaRPr lang="nb-NO" sz="2800" dirty="0">
              <a:latin typeface="Arial" charset="0"/>
            </a:endParaRPr>
          </a:p>
        </p:txBody>
      </p:sp>
      <p:sp>
        <p:nvSpPr>
          <p:cNvPr id="16386" name="CuadroTexto 5"/>
          <p:cNvSpPr txBox="1">
            <a:spLocks noChangeArrowheads="1"/>
          </p:cNvSpPr>
          <p:nvPr/>
        </p:nvSpPr>
        <p:spPr bwMode="auto">
          <a:xfrm>
            <a:off x="388869" y="1897431"/>
            <a:ext cx="812273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s-ES" sz="1800" b="1" baseline="30000" dirty="0" smtClean="0">
                <a:solidFill>
                  <a:schemeClr val="bg1"/>
                </a:solidFill>
              </a:rPr>
              <a:t>1,2</a:t>
            </a:r>
            <a:r>
              <a:rPr lang="es-ES" sz="1800" b="1" dirty="0" smtClean="0">
                <a:solidFill>
                  <a:schemeClr val="bg1"/>
                </a:solidFill>
              </a:rPr>
              <a:t>Lander </a:t>
            </a:r>
            <a:r>
              <a:rPr lang="es-ES" sz="1800" b="1" dirty="0">
                <a:solidFill>
                  <a:schemeClr val="bg1"/>
                </a:solidFill>
              </a:rPr>
              <a:t>R. </a:t>
            </a:r>
            <a:r>
              <a:rPr lang="es-ES" sz="1800" b="1" dirty="0" smtClean="0">
                <a:solidFill>
                  <a:schemeClr val="bg1"/>
                </a:solidFill>
              </a:rPr>
              <a:t>Crespo, </a:t>
            </a:r>
            <a:r>
              <a:rPr lang="es-ES" sz="1800" b="1" baseline="30000" dirty="0" smtClean="0">
                <a:solidFill>
                  <a:schemeClr val="bg1"/>
                </a:solidFill>
              </a:rPr>
              <a:t>1,2</a:t>
            </a:r>
            <a:r>
              <a:rPr lang="es-ES" sz="1800" b="1" dirty="0" smtClean="0">
                <a:solidFill>
                  <a:schemeClr val="bg1"/>
                </a:solidFill>
              </a:rPr>
              <a:t>Shunya </a:t>
            </a:r>
            <a:r>
              <a:rPr lang="es-ES" sz="1800" b="1" dirty="0" err="1" smtClean="0">
                <a:solidFill>
                  <a:schemeClr val="bg1"/>
                </a:solidFill>
              </a:rPr>
              <a:t>Koseki</a:t>
            </a:r>
            <a:r>
              <a:rPr lang="es-ES" sz="1800" b="1" dirty="0" smtClean="0">
                <a:solidFill>
                  <a:schemeClr val="bg1"/>
                </a:solidFill>
              </a:rPr>
              <a:t>, </a:t>
            </a:r>
            <a:r>
              <a:rPr lang="es-ES" sz="1800" b="1" baseline="30000" dirty="0" smtClean="0">
                <a:solidFill>
                  <a:schemeClr val="bg1"/>
                </a:solidFill>
              </a:rPr>
              <a:t>1,2</a:t>
            </a:r>
            <a:r>
              <a:rPr lang="es-ES" sz="1800" b="1" dirty="0" smtClean="0">
                <a:solidFill>
                  <a:schemeClr val="bg1"/>
                </a:solidFill>
              </a:rPr>
              <a:t>Noel </a:t>
            </a:r>
            <a:r>
              <a:rPr lang="es-ES" sz="1800" b="1" dirty="0" err="1" smtClean="0">
                <a:solidFill>
                  <a:schemeClr val="bg1"/>
                </a:solidFill>
              </a:rPr>
              <a:t>Keenlyside</a:t>
            </a:r>
            <a:r>
              <a:rPr lang="es-ES" sz="1800" b="1" dirty="0" smtClean="0">
                <a:solidFill>
                  <a:schemeClr val="bg1"/>
                </a:solidFill>
              </a:rPr>
              <a:t>, </a:t>
            </a:r>
            <a:r>
              <a:rPr lang="es-ES" sz="1800" b="1" baseline="30000" dirty="0" smtClean="0">
                <a:solidFill>
                  <a:schemeClr val="bg1"/>
                </a:solidFill>
              </a:rPr>
              <a:t>2,3</a:t>
            </a:r>
            <a:r>
              <a:rPr lang="es-ES" sz="1800" b="1" dirty="0" smtClean="0">
                <a:solidFill>
                  <a:schemeClr val="bg1"/>
                </a:solidFill>
              </a:rPr>
              <a:t>Yanchun He</a:t>
            </a:r>
          </a:p>
          <a:p>
            <a:pPr algn="ctr"/>
            <a:endParaRPr lang="es-ES" sz="1800" b="1" dirty="0">
              <a:solidFill>
                <a:schemeClr val="bg1"/>
              </a:solidFill>
            </a:endParaRPr>
          </a:p>
          <a:p>
            <a:pPr algn="ctr"/>
            <a:r>
              <a:rPr lang="es-ES" sz="1600" baseline="30000" dirty="0" smtClean="0">
                <a:solidFill>
                  <a:schemeClr val="bg1"/>
                </a:solidFill>
              </a:rPr>
              <a:t>1 </a:t>
            </a:r>
            <a:r>
              <a:rPr lang="es-ES" sz="1600" dirty="0" err="1" smtClean="0">
                <a:solidFill>
                  <a:schemeClr val="bg1"/>
                </a:solidFill>
              </a:rPr>
              <a:t>Geophysical</a:t>
            </a:r>
            <a:r>
              <a:rPr lang="es-ES" sz="1600" dirty="0" smtClean="0">
                <a:solidFill>
                  <a:schemeClr val="bg1"/>
                </a:solidFill>
              </a:rPr>
              <a:t> </a:t>
            </a:r>
            <a:r>
              <a:rPr lang="es-ES" sz="1600" dirty="0" err="1" smtClean="0">
                <a:solidFill>
                  <a:schemeClr val="bg1"/>
                </a:solidFill>
              </a:rPr>
              <a:t>Institute</a:t>
            </a:r>
            <a:r>
              <a:rPr lang="es-ES" sz="1600" dirty="0" smtClean="0">
                <a:solidFill>
                  <a:schemeClr val="bg1"/>
                </a:solidFill>
              </a:rPr>
              <a:t>, Bergen. </a:t>
            </a:r>
            <a:r>
              <a:rPr lang="es-ES" sz="1600" baseline="30000" dirty="0" smtClean="0">
                <a:solidFill>
                  <a:schemeClr val="bg1"/>
                </a:solidFill>
              </a:rPr>
              <a:t>2 </a:t>
            </a:r>
            <a:r>
              <a:rPr lang="es-ES" sz="1600" dirty="0" err="1" smtClean="0">
                <a:solidFill>
                  <a:schemeClr val="bg1"/>
                </a:solidFill>
              </a:rPr>
              <a:t>Bjerknes</a:t>
            </a:r>
            <a:r>
              <a:rPr lang="es-ES" sz="1600" dirty="0" smtClean="0">
                <a:solidFill>
                  <a:schemeClr val="bg1"/>
                </a:solidFill>
              </a:rPr>
              <a:t> Center </a:t>
            </a:r>
            <a:r>
              <a:rPr lang="es-ES" sz="1600" dirty="0" err="1" smtClean="0">
                <a:solidFill>
                  <a:schemeClr val="bg1"/>
                </a:solidFill>
              </a:rPr>
              <a:t>for</a:t>
            </a:r>
            <a:r>
              <a:rPr lang="es-ES" sz="1600" dirty="0" smtClean="0">
                <a:solidFill>
                  <a:schemeClr val="bg1"/>
                </a:solidFill>
              </a:rPr>
              <a:t> </a:t>
            </a:r>
            <a:r>
              <a:rPr lang="es-ES" sz="1600" dirty="0" err="1" smtClean="0">
                <a:solidFill>
                  <a:schemeClr val="bg1"/>
                </a:solidFill>
              </a:rPr>
              <a:t>Climate</a:t>
            </a:r>
            <a:r>
              <a:rPr lang="es-ES" sz="1600" dirty="0" smtClean="0">
                <a:solidFill>
                  <a:schemeClr val="bg1"/>
                </a:solidFill>
              </a:rPr>
              <a:t> </a:t>
            </a:r>
            <a:r>
              <a:rPr lang="es-ES" sz="1600" dirty="0" err="1" smtClean="0">
                <a:solidFill>
                  <a:schemeClr val="bg1"/>
                </a:solidFill>
              </a:rPr>
              <a:t>Research</a:t>
            </a:r>
            <a:r>
              <a:rPr lang="es-ES" sz="1600" dirty="0" smtClean="0">
                <a:solidFill>
                  <a:schemeClr val="bg1"/>
                </a:solidFill>
              </a:rPr>
              <a:t>, Bergen.</a:t>
            </a:r>
            <a:endParaRPr lang="es-ES" sz="1600" dirty="0">
              <a:solidFill>
                <a:schemeClr val="bg1"/>
              </a:solidFill>
            </a:endParaRPr>
          </a:p>
          <a:p>
            <a:pPr algn="ctr"/>
            <a:r>
              <a:rPr lang="es-ES" sz="1600" baseline="30000" dirty="0" smtClean="0">
                <a:solidFill>
                  <a:schemeClr val="bg1"/>
                </a:solidFill>
              </a:rPr>
              <a:t>3 </a:t>
            </a:r>
            <a:r>
              <a:rPr lang="es-ES" sz="1600" dirty="0" err="1" smtClean="0">
                <a:solidFill>
                  <a:schemeClr val="bg1"/>
                </a:solidFill>
              </a:rPr>
              <a:t>Nansen</a:t>
            </a:r>
            <a:r>
              <a:rPr lang="es-ES" sz="1600" dirty="0" smtClean="0">
                <a:solidFill>
                  <a:schemeClr val="bg1"/>
                </a:solidFill>
              </a:rPr>
              <a:t> </a:t>
            </a:r>
            <a:r>
              <a:rPr lang="es-ES" sz="1600" dirty="0" err="1" smtClean="0">
                <a:solidFill>
                  <a:schemeClr val="bg1"/>
                </a:solidFill>
              </a:rPr>
              <a:t>Environmental</a:t>
            </a:r>
            <a:r>
              <a:rPr lang="es-ES" sz="1600" dirty="0" smtClean="0">
                <a:solidFill>
                  <a:schemeClr val="bg1"/>
                </a:solidFill>
              </a:rPr>
              <a:t> and </a:t>
            </a:r>
            <a:r>
              <a:rPr lang="es-ES" sz="1600" dirty="0" err="1" smtClean="0">
                <a:solidFill>
                  <a:schemeClr val="bg1"/>
                </a:solidFill>
              </a:rPr>
              <a:t>Remote</a:t>
            </a:r>
            <a:r>
              <a:rPr lang="es-ES" sz="1600" dirty="0" smtClean="0">
                <a:solidFill>
                  <a:schemeClr val="bg1"/>
                </a:solidFill>
              </a:rPr>
              <a:t> </a:t>
            </a:r>
            <a:r>
              <a:rPr lang="es-ES" sz="1600" dirty="0" err="1" smtClean="0">
                <a:solidFill>
                  <a:schemeClr val="bg1"/>
                </a:solidFill>
              </a:rPr>
              <a:t>Sensing</a:t>
            </a:r>
            <a:r>
              <a:rPr lang="es-ES" sz="1600" dirty="0" smtClean="0">
                <a:solidFill>
                  <a:schemeClr val="bg1"/>
                </a:solidFill>
              </a:rPr>
              <a:t> Center, Bergen.</a:t>
            </a:r>
            <a:endParaRPr lang="es-ES" sz="1600" dirty="0">
              <a:solidFill>
                <a:schemeClr val="bg1"/>
              </a:solidFill>
            </a:endParaRPr>
          </a:p>
        </p:txBody>
      </p:sp>
      <p:sp>
        <p:nvSpPr>
          <p:cNvPr id="16389" name="CuadroTexto 9"/>
          <p:cNvSpPr txBox="1">
            <a:spLocks noChangeArrowheads="1"/>
          </p:cNvSpPr>
          <p:nvPr/>
        </p:nvSpPr>
        <p:spPr bwMode="auto">
          <a:xfrm>
            <a:off x="323850" y="6453188"/>
            <a:ext cx="4422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s-ES" dirty="0" smtClean="0">
                <a:solidFill>
                  <a:srgbClr val="FFFFFF"/>
                </a:solidFill>
              </a:rPr>
              <a:t>TRIATLAS GA Trial </a:t>
            </a:r>
            <a:r>
              <a:rPr lang="es-ES" dirty="0" err="1" smtClean="0">
                <a:solidFill>
                  <a:srgbClr val="FFFFFF"/>
                </a:solidFill>
              </a:rPr>
              <a:t>run</a:t>
            </a:r>
            <a:r>
              <a:rPr lang="es-ES" dirty="0" smtClean="0">
                <a:solidFill>
                  <a:srgbClr val="FFFFFF"/>
                </a:solidFill>
              </a:rPr>
              <a:t> #2</a:t>
            </a:r>
            <a:r>
              <a:rPr lang="es-ES" sz="1400" dirty="0" smtClean="0">
                <a:solidFill>
                  <a:srgbClr val="FFFFFF"/>
                </a:solidFill>
              </a:rPr>
              <a:t>	</a:t>
            </a:r>
            <a:r>
              <a:rPr lang="es-ES" dirty="0" smtClean="0">
                <a:solidFill>
                  <a:srgbClr val="FFFFFF"/>
                </a:solidFill>
              </a:rPr>
              <a:t>Online 20</a:t>
            </a:r>
            <a:r>
              <a:rPr lang="es-ES" sz="1400" dirty="0" smtClean="0">
                <a:solidFill>
                  <a:srgbClr val="FFFFFF"/>
                </a:solidFill>
              </a:rPr>
              <a:t>.04.2020</a:t>
            </a:r>
            <a:endParaRPr lang="es-ES" sz="1400" dirty="0">
              <a:solidFill>
                <a:srgbClr val="FFFFFF"/>
              </a:solidFill>
            </a:endParaRPr>
          </a:p>
        </p:txBody>
      </p:sp>
      <p:sp>
        <p:nvSpPr>
          <p:cNvPr id="8" name="CuadroTexto 21"/>
          <p:cNvSpPr txBox="1"/>
          <p:nvPr/>
        </p:nvSpPr>
        <p:spPr>
          <a:xfrm>
            <a:off x="2574842" y="3968986"/>
            <a:ext cx="1023935" cy="584776"/>
          </a:xfrm>
          <a:prstGeom prst="rect">
            <a:avLst/>
          </a:prstGeom>
          <a:noFill/>
        </p:spPr>
        <p:txBody>
          <a:bodyPr wrap="square" rtlCol="0">
            <a:spAutoFit/>
          </a:bodyPr>
          <a:lstStyle/>
          <a:p>
            <a:pPr algn="ctr"/>
            <a:r>
              <a:rPr lang="es-ES" sz="1600" b="1" dirty="0" err="1" smtClean="0">
                <a:solidFill>
                  <a:schemeClr val="tx1"/>
                </a:solidFill>
              </a:rPr>
              <a:t>NorESM</a:t>
            </a:r>
            <a:r>
              <a:rPr lang="es-ES" sz="1600" b="1" dirty="0" smtClean="0">
                <a:solidFill>
                  <a:schemeClr val="tx1"/>
                </a:solidFill>
              </a:rPr>
              <a:t> </a:t>
            </a:r>
            <a:r>
              <a:rPr lang="es-ES" sz="1600" b="1" dirty="0" err="1" smtClean="0">
                <a:solidFill>
                  <a:schemeClr val="tx1"/>
                </a:solidFill>
              </a:rPr>
              <a:t>atmos</a:t>
            </a:r>
            <a:endParaRPr lang="es-ES" sz="1600" b="1" dirty="0">
              <a:solidFill>
                <a:schemeClr val="tx1"/>
              </a:solidFill>
            </a:endParaRPr>
          </a:p>
        </p:txBody>
      </p:sp>
      <p:sp>
        <p:nvSpPr>
          <p:cNvPr id="9" name="Rectángulo 22"/>
          <p:cNvSpPr/>
          <p:nvPr/>
        </p:nvSpPr>
        <p:spPr>
          <a:xfrm>
            <a:off x="2508951" y="3808602"/>
            <a:ext cx="1156663" cy="91440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rgbClr val="000000"/>
                </a:solidFill>
              </a:ln>
              <a:solidFill>
                <a:schemeClr val="tx1"/>
              </a:solidFill>
            </a:endParaRPr>
          </a:p>
        </p:txBody>
      </p:sp>
      <p:cxnSp>
        <p:nvCxnSpPr>
          <p:cNvPr id="10" name="Conector recto de flecha 23"/>
          <p:cNvCxnSpPr/>
          <p:nvPr/>
        </p:nvCxnSpPr>
        <p:spPr>
          <a:xfrm>
            <a:off x="3767119" y="4618762"/>
            <a:ext cx="1789466"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1" name="CuadroTexto 24"/>
          <p:cNvSpPr txBox="1"/>
          <p:nvPr/>
        </p:nvSpPr>
        <p:spPr>
          <a:xfrm>
            <a:off x="3556991" y="4684678"/>
            <a:ext cx="2251538" cy="400110"/>
          </a:xfrm>
          <a:prstGeom prst="rect">
            <a:avLst/>
          </a:prstGeom>
          <a:noFill/>
        </p:spPr>
        <p:txBody>
          <a:bodyPr wrap="none" rtlCol="0">
            <a:spAutoFit/>
          </a:bodyPr>
          <a:lstStyle/>
          <a:p>
            <a:r>
              <a:rPr lang="es-ES" sz="2000" b="1" dirty="0" err="1" smtClean="0">
                <a:solidFill>
                  <a:schemeClr val="tx1"/>
                </a:solidFill>
              </a:rPr>
              <a:t>eqmeanSST_atm</a:t>
            </a:r>
            <a:endParaRPr lang="es-ES" sz="2000" b="1" dirty="0">
              <a:solidFill>
                <a:schemeClr val="tx1"/>
              </a:solidFill>
            </a:endParaRPr>
          </a:p>
        </p:txBody>
      </p:sp>
      <p:sp>
        <p:nvSpPr>
          <p:cNvPr id="12" name="CuadroTexto 25"/>
          <p:cNvSpPr txBox="1"/>
          <p:nvPr/>
        </p:nvSpPr>
        <p:spPr>
          <a:xfrm>
            <a:off x="3769489" y="3555194"/>
            <a:ext cx="1795433" cy="400110"/>
          </a:xfrm>
          <a:prstGeom prst="rect">
            <a:avLst/>
          </a:prstGeom>
          <a:noFill/>
        </p:spPr>
        <p:txBody>
          <a:bodyPr wrap="none" rtlCol="0">
            <a:spAutoFit/>
          </a:bodyPr>
          <a:lstStyle/>
          <a:p>
            <a:r>
              <a:rPr lang="es-ES" sz="2000" b="1" dirty="0" err="1" smtClean="0">
                <a:solidFill>
                  <a:schemeClr val="tx1"/>
                </a:solidFill>
              </a:rPr>
              <a:t>climSST_atm</a:t>
            </a:r>
            <a:endParaRPr lang="es-ES" sz="2000" b="1" dirty="0">
              <a:solidFill>
                <a:schemeClr val="tx1"/>
              </a:solidFill>
            </a:endParaRPr>
          </a:p>
        </p:txBody>
      </p:sp>
      <p:sp>
        <p:nvSpPr>
          <p:cNvPr id="14" name="Rectángulo 27"/>
          <p:cNvSpPr/>
          <p:nvPr/>
        </p:nvSpPr>
        <p:spPr>
          <a:xfrm>
            <a:off x="5826385" y="3779508"/>
            <a:ext cx="1332426" cy="995691"/>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rgbClr val="000000"/>
                </a:solidFill>
              </a:ln>
              <a:solidFill>
                <a:srgbClr val="0000FF"/>
              </a:solidFill>
            </a:endParaRPr>
          </a:p>
        </p:txBody>
      </p:sp>
      <p:sp>
        <p:nvSpPr>
          <p:cNvPr id="15" name="CuadroTexto 28"/>
          <p:cNvSpPr txBox="1"/>
          <p:nvPr/>
        </p:nvSpPr>
        <p:spPr>
          <a:xfrm>
            <a:off x="7487753" y="4334111"/>
            <a:ext cx="1479892" cy="400110"/>
          </a:xfrm>
          <a:prstGeom prst="rect">
            <a:avLst/>
          </a:prstGeom>
          <a:noFill/>
        </p:spPr>
        <p:txBody>
          <a:bodyPr wrap="none" rtlCol="0">
            <a:spAutoFit/>
          </a:bodyPr>
          <a:lstStyle/>
          <a:p>
            <a:r>
              <a:rPr lang="es-ES" sz="2000" b="1" dirty="0" err="1" smtClean="0">
                <a:solidFill>
                  <a:srgbClr val="0000FF"/>
                </a:solidFill>
              </a:rPr>
              <a:t>Sensitivity</a:t>
            </a:r>
            <a:endParaRPr lang="es-ES" sz="2000" b="1" dirty="0">
              <a:solidFill>
                <a:srgbClr val="0000FF"/>
              </a:solidFill>
            </a:endParaRPr>
          </a:p>
        </p:txBody>
      </p:sp>
      <p:sp>
        <p:nvSpPr>
          <p:cNvPr id="16" name="CuadroTexto 29"/>
          <p:cNvSpPr txBox="1"/>
          <p:nvPr/>
        </p:nvSpPr>
        <p:spPr>
          <a:xfrm>
            <a:off x="7624458" y="3746084"/>
            <a:ext cx="1096374" cy="400110"/>
          </a:xfrm>
          <a:prstGeom prst="rect">
            <a:avLst/>
          </a:prstGeom>
          <a:noFill/>
        </p:spPr>
        <p:txBody>
          <a:bodyPr wrap="none" rtlCol="0">
            <a:spAutoFit/>
          </a:bodyPr>
          <a:lstStyle/>
          <a:p>
            <a:r>
              <a:rPr lang="es-ES" sz="2000" b="1" dirty="0" smtClean="0">
                <a:solidFill>
                  <a:srgbClr val="0000FF"/>
                </a:solidFill>
              </a:rPr>
              <a:t>Control</a:t>
            </a:r>
            <a:endParaRPr lang="es-ES" sz="2000" b="1" dirty="0">
              <a:solidFill>
                <a:srgbClr val="0000FF"/>
              </a:solidFill>
            </a:endParaRPr>
          </a:p>
        </p:txBody>
      </p:sp>
      <p:cxnSp>
        <p:nvCxnSpPr>
          <p:cNvPr id="17" name="Conector recto de flecha 30"/>
          <p:cNvCxnSpPr/>
          <p:nvPr/>
        </p:nvCxnSpPr>
        <p:spPr>
          <a:xfrm>
            <a:off x="3769138" y="4019122"/>
            <a:ext cx="1789466"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CuadroTexto 9"/>
          <p:cNvSpPr txBox="1">
            <a:spLocks noChangeArrowheads="1"/>
          </p:cNvSpPr>
          <p:nvPr/>
        </p:nvSpPr>
        <p:spPr bwMode="auto">
          <a:xfrm>
            <a:off x="6092632" y="6453188"/>
            <a:ext cx="29989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s-ES" sz="1400" b="1" dirty="0" smtClean="0">
                <a:solidFill>
                  <a:srgbClr val="FFFFFF"/>
                </a:solidFill>
              </a:rPr>
              <a:t>	</a:t>
            </a:r>
            <a:r>
              <a:rPr lang="es-ES" b="1" dirty="0" err="1" smtClean="0">
                <a:solidFill>
                  <a:srgbClr val="FFFFFF"/>
                </a:solidFill>
              </a:rPr>
              <a:t>lander.crespo@uib.no</a:t>
            </a:r>
            <a:endParaRPr lang="es-ES" sz="1400" b="1" dirty="0">
              <a:solidFill>
                <a:srgbClr val="FFFFFF"/>
              </a:solidFill>
            </a:endParaRPr>
          </a:p>
        </p:txBody>
      </p:sp>
      <p:sp>
        <p:nvSpPr>
          <p:cNvPr id="2" name="TextBox 1">
            <a:hlinkClick r:id="rId4" action="ppaction://hlinksldjump"/>
          </p:cNvPr>
          <p:cNvSpPr txBox="1"/>
          <p:nvPr/>
        </p:nvSpPr>
        <p:spPr>
          <a:xfrm>
            <a:off x="5836566" y="3279126"/>
            <a:ext cx="1239016" cy="400110"/>
          </a:xfrm>
          <a:prstGeom prst="rect">
            <a:avLst/>
          </a:prstGeom>
          <a:noFill/>
        </p:spPr>
        <p:txBody>
          <a:bodyPr wrap="none" rtlCol="0">
            <a:spAutoFit/>
          </a:bodyPr>
          <a:lstStyle/>
          <a:p>
            <a:r>
              <a:rPr lang="en-US" sz="2000" b="1" dirty="0" smtClean="0">
                <a:solidFill>
                  <a:srgbClr val="0000FF"/>
                </a:solidFill>
              </a:rPr>
              <a:t>Methods</a:t>
            </a:r>
            <a:endParaRPr lang="en-US" sz="2000" b="1" dirty="0">
              <a:solidFill>
                <a:srgbClr val="0000FF"/>
              </a:solidFill>
            </a:endParaRPr>
          </a:p>
        </p:txBody>
      </p:sp>
      <p:sp>
        <p:nvSpPr>
          <p:cNvPr id="20" name="TextBox 19">
            <a:hlinkClick r:id="rId5" action="ppaction://hlinksldjump"/>
          </p:cNvPr>
          <p:cNvSpPr txBox="1"/>
          <p:nvPr/>
        </p:nvSpPr>
        <p:spPr>
          <a:xfrm>
            <a:off x="5938941" y="4884512"/>
            <a:ext cx="1111152" cy="400110"/>
          </a:xfrm>
          <a:prstGeom prst="rect">
            <a:avLst/>
          </a:prstGeom>
          <a:noFill/>
        </p:spPr>
        <p:txBody>
          <a:bodyPr wrap="none" rtlCol="0">
            <a:spAutoFit/>
          </a:bodyPr>
          <a:lstStyle/>
          <a:p>
            <a:r>
              <a:rPr lang="en-US" sz="2000" b="1" dirty="0" smtClean="0">
                <a:solidFill>
                  <a:srgbClr val="0000FF"/>
                </a:solidFill>
              </a:rPr>
              <a:t>Results</a:t>
            </a:r>
            <a:endParaRPr lang="en-US" sz="2000" b="1" dirty="0">
              <a:solidFill>
                <a:srgbClr val="0000FF"/>
              </a:solidFill>
            </a:endParaRPr>
          </a:p>
        </p:txBody>
      </p:sp>
      <p:sp>
        <p:nvSpPr>
          <p:cNvPr id="21" name="TextBox 20">
            <a:hlinkClick r:id="rId4" action="ppaction://hlinksldjump" highlightClick="1"/>
          </p:cNvPr>
          <p:cNvSpPr txBox="1"/>
          <p:nvPr/>
        </p:nvSpPr>
        <p:spPr>
          <a:xfrm>
            <a:off x="2426599" y="3279126"/>
            <a:ext cx="1239016" cy="400110"/>
          </a:xfrm>
          <a:prstGeom prst="rect">
            <a:avLst/>
          </a:prstGeom>
          <a:noFill/>
        </p:spPr>
        <p:txBody>
          <a:bodyPr wrap="none" rtlCol="0">
            <a:spAutoFit/>
          </a:bodyPr>
          <a:lstStyle/>
          <a:p>
            <a:r>
              <a:rPr lang="en-US" sz="2000" b="1" dirty="0" smtClean="0">
                <a:solidFill>
                  <a:schemeClr val="tx1"/>
                </a:solidFill>
              </a:rPr>
              <a:t>Methods</a:t>
            </a:r>
            <a:endParaRPr lang="en-US" sz="2000" b="1" dirty="0">
              <a:solidFill>
                <a:schemeClr val="tx1"/>
              </a:solidFill>
            </a:endParaRPr>
          </a:p>
        </p:txBody>
      </p:sp>
      <p:sp>
        <p:nvSpPr>
          <p:cNvPr id="22" name="TextBox 21">
            <a:hlinkClick r:id="rId6" action="ppaction://hlinksldjump"/>
          </p:cNvPr>
          <p:cNvSpPr txBox="1"/>
          <p:nvPr/>
        </p:nvSpPr>
        <p:spPr>
          <a:xfrm>
            <a:off x="2490531" y="4901445"/>
            <a:ext cx="1111152" cy="400110"/>
          </a:xfrm>
          <a:prstGeom prst="rect">
            <a:avLst/>
          </a:prstGeom>
          <a:noFill/>
        </p:spPr>
        <p:txBody>
          <a:bodyPr wrap="none" rtlCol="0">
            <a:spAutoFit/>
          </a:bodyPr>
          <a:lstStyle/>
          <a:p>
            <a:r>
              <a:rPr lang="en-US" sz="2000" b="1" dirty="0" smtClean="0"/>
              <a:t>Results</a:t>
            </a:r>
            <a:endParaRPr lang="en-US" sz="2000" b="1" dirty="0"/>
          </a:p>
        </p:txBody>
      </p:sp>
      <p:sp>
        <p:nvSpPr>
          <p:cNvPr id="24" name="CuadroTexto 14"/>
          <p:cNvSpPr txBox="1"/>
          <p:nvPr/>
        </p:nvSpPr>
        <p:spPr>
          <a:xfrm rot="16200000">
            <a:off x="-285365" y="4109955"/>
            <a:ext cx="1941557" cy="400110"/>
          </a:xfrm>
          <a:prstGeom prst="rect">
            <a:avLst/>
          </a:prstGeom>
          <a:noFill/>
        </p:spPr>
        <p:txBody>
          <a:bodyPr wrap="none" rtlCol="0">
            <a:spAutoFit/>
          </a:bodyPr>
          <a:lstStyle/>
          <a:p>
            <a:r>
              <a:rPr lang="es-ES" sz="2000" b="1" dirty="0" err="1" smtClean="0">
                <a:solidFill>
                  <a:srgbClr val="FF0000"/>
                </a:solidFill>
              </a:rPr>
              <a:t>Observed</a:t>
            </a:r>
            <a:r>
              <a:rPr lang="es-ES" sz="2000" b="1" dirty="0" smtClean="0">
                <a:solidFill>
                  <a:srgbClr val="FF0000"/>
                </a:solidFill>
              </a:rPr>
              <a:t> SST</a:t>
            </a:r>
            <a:endParaRPr lang="es-ES" sz="2000" b="1" dirty="0">
              <a:solidFill>
                <a:srgbClr val="FF0000"/>
              </a:solidFill>
            </a:endParaRPr>
          </a:p>
        </p:txBody>
      </p:sp>
      <p:cxnSp>
        <p:nvCxnSpPr>
          <p:cNvPr id="25" name="Conector recto de flecha 15"/>
          <p:cNvCxnSpPr/>
          <p:nvPr/>
        </p:nvCxnSpPr>
        <p:spPr>
          <a:xfrm>
            <a:off x="1265248" y="4043941"/>
            <a:ext cx="1004785" cy="29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Conector angular 16"/>
          <p:cNvCxnSpPr/>
          <p:nvPr/>
        </p:nvCxnSpPr>
        <p:spPr>
          <a:xfrm>
            <a:off x="1238482" y="4043941"/>
            <a:ext cx="1064969" cy="460121"/>
          </a:xfrm>
          <a:prstGeom prst="bentConnector3">
            <a:avLst>
              <a:gd name="adj1" fmla="val -207"/>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CuadroTexto 17"/>
          <p:cNvSpPr txBox="1"/>
          <p:nvPr/>
        </p:nvSpPr>
        <p:spPr>
          <a:xfrm>
            <a:off x="1135202" y="3559817"/>
            <a:ext cx="1197764" cy="400110"/>
          </a:xfrm>
          <a:prstGeom prst="rect">
            <a:avLst/>
          </a:prstGeom>
          <a:noFill/>
        </p:spPr>
        <p:txBody>
          <a:bodyPr wrap="none" rtlCol="0">
            <a:spAutoFit/>
          </a:bodyPr>
          <a:lstStyle/>
          <a:p>
            <a:r>
              <a:rPr lang="es-ES" sz="2000" b="1" dirty="0" err="1" smtClean="0">
                <a:solidFill>
                  <a:srgbClr val="FF0000"/>
                </a:solidFill>
              </a:rPr>
              <a:t>climSST</a:t>
            </a:r>
            <a:endParaRPr lang="es-ES" sz="2000" b="1" dirty="0">
              <a:solidFill>
                <a:srgbClr val="FF0000"/>
              </a:solidFill>
            </a:endParaRPr>
          </a:p>
        </p:txBody>
      </p:sp>
      <p:sp>
        <p:nvSpPr>
          <p:cNvPr id="28" name="CuadroTexto 18"/>
          <p:cNvSpPr txBox="1"/>
          <p:nvPr/>
        </p:nvSpPr>
        <p:spPr>
          <a:xfrm>
            <a:off x="856160" y="4650501"/>
            <a:ext cx="1652791" cy="400110"/>
          </a:xfrm>
          <a:prstGeom prst="rect">
            <a:avLst/>
          </a:prstGeom>
          <a:noFill/>
        </p:spPr>
        <p:txBody>
          <a:bodyPr wrap="none" rtlCol="0">
            <a:spAutoFit/>
          </a:bodyPr>
          <a:lstStyle/>
          <a:p>
            <a:pPr algn="ctr"/>
            <a:r>
              <a:rPr lang="es-ES" sz="2000" b="1" dirty="0" err="1" smtClean="0">
                <a:solidFill>
                  <a:srgbClr val="FF0000"/>
                </a:solidFill>
              </a:rPr>
              <a:t>eqmeanSST</a:t>
            </a:r>
            <a:r>
              <a:rPr lang="es-ES" sz="2000" b="1" dirty="0" smtClean="0">
                <a:solidFill>
                  <a:srgbClr val="FF0000"/>
                </a:solidFill>
              </a:rPr>
              <a:t> </a:t>
            </a:r>
          </a:p>
        </p:txBody>
      </p:sp>
      <p:sp>
        <p:nvSpPr>
          <p:cNvPr id="29" name="CuadroTexto 21"/>
          <p:cNvSpPr txBox="1"/>
          <p:nvPr/>
        </p:nvSpPr>
        <p:spPr>
          <a:xfrm>
            <a:off x="5952577" y="3968986"/>
            <a:ext cx="1023935" cy="584776"/>
          </a:xfrm>
          <a:prstGeom prst="rect">
            <a:avLst/>
          </a:prstGeom>
          <a:noFill/>
        </p:spPr>
        <p:txBody>
          <a:bodyPr wrap="square" rtlCol="0">
            <a:spAutoFit/>
          </a:bodyPr>
          <a:lstStyle/>
          <a:p>
            <a:pPr algn="ctr"/>
            <a:r>
              <a:rPr lang="es-ES" sz="1600" b="1" dirty="0" err="1" smtClean="0">
                <a:solidFill>
                  <a:srgbClr val="0000FF"/>
                </a:solidFill>
              </a:rPr>
              <a:t>NorESM</a:t>
            </a:r>
            <a:r>
              <a:rPr lang="es-ES" sz="1600" b="1" dirty="0" smtClean="0">
                <a:solidFill>
                  <a:srgbClr val="0000FF"/>
                </a:solidFill>
              </a:rPr>
              <a:t> </a:t>
            </a:r>
            <a:r>
              <a:rPr lang="es-ES" sz="1600" b="1" dirty="0" err="1" smtClean="0">
                <a:solidFill>
                  <a:srgbClr val="0000FF"/>
                </a:solidFill>
              </a:rPr>
              <a:t>ocean</a:t>
            </a:r>
            <a:endParaRPr lang="es-ES" sz="1600" b="1" dirty="0">
              <a:solidFill>
                <a:srgbClr val="0000FF"/>
              </a:solidFill>
            </a:endParaRPr>
          </a:p>
        </p:txBody>
      </p:sp>
    </p:spTree>
    <p:extLst>
      <p:ext uri="{BB962C8B-B14F-4D97-AF65-F5344CB8AC3E}">
        <p14:creationId xmlns:p14="http://schemas.microsoft.com/office/powerpoint/2010/main" val="13891001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367597" y="92129"/>
            <a:ext cx="8404627" cy="523220"/>
          </a:xfrm>
          <a:prstGeom prst="rect">
            <a:avLst/>
          </a:prstGeom>
          <a:noFill/>
        </p:spPr>
        <p:txBody>
          <a:bodyPr wrap="square" rtlCol="0">
            <a:spAutoFit/>
          </a:bodyPr>
          <a:lstStyle/>
          <a:p>
            <a:r>
              <a:rPr lang="es-ES" sz="2800" b="1" dirty="0" err="1" smtClean="0">
                <a:solidFill>
                  <a:srgbClr val="0000FF"/>
                </a:solidFill>
                <a:latin typeface="+mj-lt"/>
                <a:cs typeface="Times New Roman"/>
              </a:rPr>
              <a:t>Methods</a:t>
            </a:r>
            <a:endParaRPr lang="es-ES" sz="2800" b="1" dirty="0">
              <a:solidFill>
                <a:srgbClr val="0000FF"/>
              </a:solidFill>
              <a:latin typeface="+mj-lt"/>
              <a:cs typeface="Times New Roman"/>
            </a:endParaRPr>
          </a:p>
        </p:txBody>
      </p:sp>
      <p:cxnSp>
        <p:nvCxnSpPr>
          <p:cNvPr id="23" name="Conector recto 22"/>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7" name="TextBox 26">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29" name="TextBox 28">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30" name="TextBox 29">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31" name="TextBox 30">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32" name="TextBox 106"/>
          <p:cNvSpPr txBox="1"/>
          <p:nvPr/>
        </p:nvSpPr>
        <p:spPr>
          <a:xfrm>
            <a:off x="311153" y="2259911"/>
            <a:ext cx="8125874" cy="634302"/>
          </a:xfrm>
          <a:prstGeom prst="rect">
            <a:avLst/>
          </a:prstGeom>
          <a:noFill/>
        </p:spPr>
        <p:txBody>
          <a:bodyPr wrap="square" lIns="77901" tIns="38951" rIns="77901" bIns="38951" rtlCol="0">
            <a:spAutoFit/>
          </a:bodyPr>
          <a:lstStyle/>
          <a:p>
            <a:pPr marL="285750" indent="-285750">
              <a:lnSpc>
                <a:spcPct val="114000"/>
              </a:lnSpc>
              <a:buFont typeface="Arial"/>
              <a:buChar char="•"/>
            </a:pPr>
            <a:r>
              <a:rPr lang="en-US" sz="1600" b="1" dirty="0" smtClean="0">
                <a:latin typeface="Arial"/>
                <a:cs typeface="Arial"/>
              </a:rPr>
              <a:t>2 ocean model experiments </a:t>
            </a:r>
            <a:r>
              <a:rPr lang="en-US" sz="1600" dirty="0" smtClean="0">
                <a:latin typeface="Arial"/>
                <a:cs typeface="Arial"/>
              </a:rPr>
              <a:t>forced with </a:t>
            </a:r>
            <a:r>
              <a:rPr lang="en-US" sz="1600" dirty="0" smtClean="0">
                <a:solidFill>
                  <a:schemeClr val="tx1"/>
                </a:solidFill>
                <a:latin typeface="Arial"/>
                <a:cs typeface="Arial"/>
              </a:rPr>
              <a:t>atmospheri</a:t>
            </a:r>
            <a:r>
              <a:rPr lang="en-US" sz="1600" dirty="0" smtClean="0">
                <a:latin typeface="Arial"/>
                <a:cs typeface="Arial"/>
              </a:rPr>
              <a:t>c model </a:t>
            </a:r>
            <a:r>
              <a:rPr lang="en-US" sz="1600" dirty="0" smtClean="0">
                <a:solidFill>
                  <a:schemeClr val="tx1"/>
                </a:solidFill>
                <a:latin typeface="Arial"/>
                <a:cs typeface="Arial"/>
              </a:rPr>
              <a:t>output </a:t>
            </a:r>
            <a:r>
              <a:rPr lang="en-US" sz="1600" dirty="0">
                <a:latin typeface="Arial"/>
                <a:cs typeface="Arial"/>
              </a:rPr>
              <a:t>data for the historical period 1948-</a:t>
            </a:r>
            <a:r>
              <a:rPr lang="en-US" sz="1600" dirty="0" smtClean="0">
                <a:latin typeface="Arial"/>
                <a:cs typeface="Arial"/>
              </a:rPr>
              <a:t>2007.</a:t>
            </a:r>
            <a:endParaRPr lang="en-US" sz="1600" dirty="0" smtClean="0">
              <a:solidFill>
                <a:schemeClr val="tx1"/>
              </a:solidFill>
              <a:latin typeface="Arial"/>
              <a:cs typeface="Arial"/>
            </a:endParaRPr>
          </a:p>
        </p:txBody>
      </p:sp>
      <p:sp>
        <p:nvSpPr>
          <p:cNvPr id="33" name="TextBox 106"/>
          <p:cNvSpPr txBox="1"/>
          <p:nvPr/>
        </p:nvSpPr>
        <p:spPr>
          <a:xfrm>
            <a:off x="311153" y="932056"/>
            <a:ext cx="8125874" cy="1195687"/>
          </a:xfrm>
          <a:prstGeom prst="rect">
            <a:avLst/>
          </a:prstGeom>
          <a:noFill/>
        </p:spPr>
        <p:txBody>
          <a:bodyPr wrap="square" lIns="77901" tIns="38951" rIns="77901" bIns="38951" rtlCol="0">
            <a:spAutoFit/>
          </a:bodyPr>
          <a:lstStyle/>
          <a:p>
            <a:pPr marL="285750" indent="-285750">
              <a:lnSpc>
                <a:spcPct val="114000"/>
              </a:lnSpc>
              <a:buFont typeface="Arial"/>
              <a:buChar char="•"/>
            </a:pPr>
            <a:r>
              <a:rPr lang="en-US" sz="1600" dirty="0" smtClean="0">
                <a:latin typeface="Arial"/>
                <a:cs typeface="Arial"/>
              </a:rPr>
              <a:t>Norwegian Earth System model (</a:t>
            </a:r>
            <a:r>
              <a:rPr lang="en-US" sz="1600" dirty="0" err="1" smtClean="0">
                <a:latin typeface="Arial"/>
                <a:cs typeface="Arial"/>
              </a:rPr>
              <a:t>NorESM</a:t>
            </a:r>
            <a:r>
              <a:rPr lang="en-US" sz="1600" dirty="0" smtClean="0">
                <a:latin typeface="Arial"/>
                <a:cs typeface="Arial"/>
              </a:rPr>
              <a:t>) ocean component </a:t>
            </a:r>
          </a:p>
          <a:p>
            <a:pPr marL="285750" indent="-285750">
              <a:lnSpc>
                <a:spcPct val="114000"/>
              </a:lnSpc>
              <a:buFont typeface="Arial"/>
              <a:buChar char="•"/>
            </a:pPr>
            <a:endParaRPr lang="en-US" sz="1600" dirty="0" smtClean="0">
              <a:latin typeface="Arial"/>
              <a:cs typeface="Arial"/>
            </a:endParaRPr>
          </a:p>
          <a:p>
            <a:pPr marL="742950" lvl="1" indent="-285750">
              <a:lnSpc>
                <a:spcPct val="114000"/>
              </a:lnSpc>
              <a:buFont typeface="Arial"/>
              <a:buChar char="•"/>
            </a:pPr>
            <a:r>
              <a:rPr lang="en-US" sz="1600" dirty="0" smtClean="0">
                <a:latin typeface="Arial"/>
                <a:cs typeface="Arial"/>
              </a:rPr>
              <a:t>Resolution: ca. 1º x 0.25º resolution at the equator</a:t>
            </a:r>
            <a:r>
              <a:rPr lang="en-US" sz="1600" dirty="0">
                <a:latin typeface="Arial"/>
                <a:cs typeface="Arial"/>
              </a:rPr>
              <a:t>.</a:t>
            </a:r>
            <a:endParaRPr lang="en-US" sz="1600" dirty="0" smtClean="0">
              <a:latin typeface="Arial"/>
              <a:cs typeface="Arial"/>
            </a:endParaRPr>
          </a:p>
          <a:p>
            <a:pPr marL="742950" lvl="1" indent="-285750">
              <a:lnSpc>
                <a:spcPct val="114000"/>
              </a:lnSpc>
              <a:buFont typeface="Arial"/>
              <a:buChar char="•"/>
            </a:pPr>
            <a:r>
              <a:rPr lang="en-US" sz="1600" dirty="0" smtClean="0">
                <a:latin typeface="Arial"/>
                <a:cs typeface="Arial"/>
              </a:rPr>
              <a:t>51 </a:t>
            </a:r>
            <a:r>
              <a:rPr lang="en-US" sz="1600" dirty="0" err="1" smtClean="0">
                <a:latin typeface="Arial"/>
                <a:cs typeface="Arial"/>
              </a:rPr>
              <a:t>isopycnic</a:t>
            </a:r>
            <a:r>
              <a:rPr lang="en-US" sz="1600" dirty="0" smtClean="0">
                <a:latin typeface="Arial"/>
                <a:cs typeface="Arial"/>
              </a:rPr>
              <a:t> layers + 2 non-</a:t>
            </a:r>
            <a:r>
              <a:rPr lang="en-US" sz="1600" dirty="0" err="1" smtClean="0">
                <a:latin typeface="Arial"/>
                <a:cs typeface="Arial"/>
              </a:rPr>
              <a:t>isopycnic</a:t>
            </a:r>
            <a:r>
              <a:rPr lang="en-US" sz="1600" dirty="0" smtClean="0">
                <a:latin typeface="Arial"/>
                <a:cs typeface="Arial"/>
              </a:rPr>
              <a:t> layers (surface mixed layer).</a:t>
            </a:r>
            <a:endParaRPr lang="en-US" sz="1600" dirty="0" smtClean="0">
              <a:solidFill>
                <a:srgbClr val="FF0000"/>
              </a:solidFill>
              <a:latin typeface="Arial"/>
              <a:cs typeface="Arial"/>
            </a:endParaRPr>
          </a:p>
        </p:txBody>
      </p:sp>
      <p:sp>
        <p:nvSpPr>
          <p:cNvPr id="34" name="TextBox 33"/>
          <p:cNvSpPr txBox="1"/>
          <p:nvPr/>
        </p:nvSpPr>
        <p:spPr>
          <a:xfrm>
            <a:off x="323853" y="5355712"/>
            <a:ext cx="8350688" cy="584776"/>
          </a:xfrm>
          <a:prstGeom prst="rect">
            <a:avLst/>
          </a:prstGeom>
          <a:noFill/>
        </p:spPr>
        <p:txBody>
          <a:bodyPr wrap="square" rtlCol="0">
            <a:spAutoFit/>
          </a:bodyPr>
          <a:lstStyle/>
          <a:p>
            <a:pPr algn="just"/>
            <a:r>
              <a:rPr lang="en-US" sz="1600" b="1" dirty="0" smtClean="0">
                <a:latin typeface="Arial"/>
                <a:cs typeface="Arial"/>
              </a:rPr>
              <a:t>The difference between the </a:t>
            </a:r>
            <a:r>
              <a:rPr lang="en-US" sz="1600" b="1" dirty="0" smtClean="0">
                <a:solidFill>
                  <a:srgbClr val="FF0000"/>
                </a:solidFill>
                <a:latin typeface="Arial"/>
                <a:cs typeface="Arial"/>
              </a:rPr>
              <a:t>Control</a:t>
            </a:r>
            <a:r>
              <a:rPr lang="en-US" sz="1600" b="1" dirty="0" smtClean="0">
                <a:latin typeface="Arial"/>
                <a:cs typeface="Arial"/>
              </a:rPr>
              <a:t> and </a:t>
            </a:r>
            <a:r>
              <a:rPr lang="en-US" sz="1600" b="1" dirty="0" smtClean="0">
                <a:solidFill>
                  <a:srgbClr val="0000FF"/>
                </a:solidFill>
                <a:latin typeface="Arial"/>
                <a:cs typeface="Arial"/>
              </a:rPr>
              <a:t>Sensitivity</a:t>
            </a:r>
            <a:r>
              <a:rPr lang="en-US" sz="1600" b="1" dirty="0" smtClean="0">
                <a:latin typeface="Arial"/>
                <a:cs typeface="Arial"/>
              </a:rPr>
              <a:t> experiments accounts for the relevance of the feedback between SST and atmosphere at the equator.</a:t>
            </a:r>
          </a:p>
        </p:txBody>
      </p:sp>
      <p:sp>
        <p:nvSpPr>
          <p:cNvPr id="35" name="CuadroTexto 21"/>
          <p:cNvSpPr txBox="1"/>
          <p:nvPr/>
        </p:nvSpPr>
        <p:spPr>
          <a:xfrm>
            <a:off x="1856192" y="3959334"/>
            <a:ext cx="966318" cy="646331"/>
          </a:xfrm>
          <a:prstGeom prst="rect">
            <a:avLst/>
          </a:prstGeom>
          <a:noFill/>
        </p:spPr>
        <p:txBody>
          <a:bodyPr wrap="none" rtlCol="0">
            <a:spAutoFit/>
          </a:bodyPr>
          <a:lstStyle/>
          <a:p>
            <a:pPr algn="ctr"/>
            <a:r>
              <a:rPr lang="es-ES" b="1" dirty="0" err="1" smtClean="0"/>
              <a:t>NorESM</a:t>
            </a:r>
            <a:endParaRPr lang="es-ES" b="1" dirty="0" smtClean="0"/>
          </a:p>
          <a:p>
            <a:pPr algn="ctr"/>
            <a:r>
              <a:rPr lang="es-ES" b="1" dirty="0" smtClean="0"/>
              <a:t> </a:t>
            </a:r>
            <a:r>
              <a:rPr lang="es-ES" b="1" dirty="0" err="1" smtClean="0"/>
              <a:t>atmos</a:t>
            </a:r>
            <a:endParaRPr lang="es-ES" b="1" dirty="0"/>
          </a:p>
        </p:txBody>
      </p:sp>
      <p:sp>
        <p:nvSpPr>
          <p:cNvPr id="36" name="Rectángulo 22"/>
          <p:cNvSpPr/>
          <p:nvPr/>
        </p:nvSpPr>
        <p:spPr>
          <a:xfrm>
            <a:off x="1741891" y="3812492"/>
            <a:ext cx="1199667"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rgbClr val="000000"/>
                </a:solidFill>
              </a:ln>
              <a:solidFill>
                <a:srgbClr val="FFFFFF"/>
              </a:solidFill>
            </a:endParaRPr>
          </a:p>
        </p:txBody>
      </p:sp>
      <p:sp>
        <p:nvSpPr>
          <p:cNvPr id="37" name="CuadroTexto 26"/>
          <p:cNvSpPr txBox="1"/>
          <p:nvPr/>
        </p:nvSpPr>
        <p:spPr>
          <a:xfrm>
            <a:off x="5741634" y="3949549"/>
            <a:ext cx="966318" cy="646331"/>
          </a:xfrm>
          <a:prstGeom prst="rect">
            <a:avLst/>
          </a:prstGeom>
          <a:noFill/>
        </p:spPr>
        <p:txBody>
          <a:bodyPr wrap="none" rtlCol="0">
            <a:spAutoFit/>
          </a:bodyPr>
          <a:lstStyle/>
          <a:p>
            <a:pPr algn="ctr"/>
            <a:r>
              <a:rPr lang="es-ES" b="1" dirty="0" err="1" smtClean="0"/>
              <a:t>NorESM</a:t>
            </a:r>
            <a:endParaRPr lang="es-ES" b="1" dirty="0" smtClean="0"/>
          </a:p>
          <a:p>
            <a:pPr algn="ctr"/>
            <a:r>
              <a:rPr lang="es-ES" b="1" dirty="0" smtClean="0"/>
              <a:t> </a:t>
            </a:r>
            <a:r>
              <a:rPr lang="es-ES" b="1" dirty="0" err="1" smtClean="0"/>
              <a:t>ocean</a:t>
            </a:r>
            <a:endParaRPr lang="es-ES" b="1" dirty="0"/>
          </a:p>
        </p:txBody>
      </p:sp>
      <p:sp>
        <p:nvSpPr>
          <p:cNvPr id="38" name="Rectángulo 27"/>
          <p:cNvSpPr/>
          <p:nvPr/>
        </p:nvSpPr>
        <p:spPr>
          <a:xfrm>
            <a:off x="5571561" y="3783398"/>
            <a:ext cx="1332426" cy="995691"/>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rgbClr val="000000"/>
                </a:solidFill>
              </a:ln>
              <a:solidFill>
                <a:srgbClr val="FFFFFF"/>
              </a:solidFill>
            </a:endParaRPr>
          </a:p>
        </p:txBody>
      </p:sp>
      <p:sp>
        <p:nvSpPr>
          <p:cNvPr id="39" name="CuadroTexto 28"/>
          <p:cNvSpPr txBox="1"/>
          <p:nvPr/>
        </p:nvSpPr>
        <p:spPr>
          <a:xfrm>
            <a:off x="7594975" y="4365011"/>
            <a:ext cx="954621" cy="307777"/>
          </a:xfrm>
          <a:prstGeom prst="rect">
            <a:avLst/>
          </a:prstGeom>
          <a:noFill/>
        </p:spPr>
        <p:txBody>
          <a:bodyPr wrap="none" rtlCol="0">
            <a:spAutoFit/>
          </a:bodyPr>
          <a:lstStyle/>
          <a:p>
            <a:r>
              <a:rPr lang="es-ES" sz="1400" b="1" dirty="0" err="1" smtClean="0">
                <a:solidFill>
                  <a:srgbClr val="0000FF"/>
                </a:solidFill>
              </a:rPr>
              <a:t>Sensitivity</a:t>
            </a:r>
            <a:endParaRPr lang="es-ES" sz="1400" b="1" dirty="0">
              <a:solidFill>
                <a:srgbClr val="0000FF"/>
              </a:solidFill>
            </a:endParaRPr>
          </a:p>
        </p:txBody>
      </p:sp>
      <p:sp>
        <p:nvSpPr>
          <p:cNvPr id="40" name="CuadroTexto 29"/>
          <p:cNvSpPr txBox="1"/>
          <p:nvPr/>
        </p:nvSpPr>
        <p:spPr>
          <a:xfrm>
            <a:off x="7601805" y="3695997"/>
            <a:ext cx="739230" cy="307777"/>
          </a:xfrm>
          <a:prstGeom prst="rect">
            <a:avLst/>
          </a:prstGeom>
          <a:noFill/>
          <a:ln>
            <a:noFill/>
          </a:ln>
        </p:spPr>
        <p:txBody>
          <a:bodyPr wrap="none" rtlCol="0">
            <a:spAutoFit/>
          </a:bodyPr>
          <a:lstStyle/>
          <a:p>
            <a:r>
              <a:rPr lang="es-ES" sz="1400" b="1" dirty="0" smtClean="0">
                <a:solidFill>
                  <a:srgbClr val="FF0000"/>
                </a:solidFill>
              </a:rPr>
              <a:t>Control</a:t>
            </a:r>
            <a:endParaRPr lang="es-ES" sz="1400" b="1" dirty="0">
              <a:solidFill>
                <a:srgbClr val="FF0000"/>
              </a:solidFill>
            </a:endParaRPr>
          </a:p>
        </p:txBody>
      </p:sp>
      <p:sp>
        <p:nvSpPr>
          <p:cNvPr id="41" name="CuadroTexto 25"/>
          <p:cNvSpPr txBox="1"/>
          <p:nvPr/>
        </p:nvSpPr>
        <p:spPr>
          <a:xfrm>
            <a:off x="3700557" y="3714559"/>
            <a:ext cx="1138979" cy="307777"/>
          </a:xfrm>
          <a:prstGeom prst="rect">
            <a:avLst/>
          </a:prstGeom>
          <a:noFill/>
        </p:spPr>
        <p:txBody>
          <a:bodyPr wrap="none" rtlCol="0">
            <a:spAutoFit/>
          </a:bodyPr>
          <a:lstStyle/>
          <a:p>
            <a:pPr algn="ctr"/>
            <a:r>
              <a:rPr lang="es-ES" sz="1400" b="1" dirty="0" err="1" smtClean="0">
                <a:solidFill>
                  <a:srgbClr val="FF0000"/>
                </a:solidFill>
              </a:rPr>
              <a:t>climSST_atm</a:t>
            </a:r>
            <a:endParaRPr lang="es-ES" sz="1400" b="1" dirty="0">
              <a:solidFill>
                <a:srgbClr val="FF0000"/>
              </a:solidFill>
            </a:endParaRPr>
          </a:p>
        </p:txBody>
      </p:sp>
      <p:cxnSp>
        <p:nvCxnSpPr>
          <p:cNvPr id="42" name="Conector recto de flecha 30"/>
          <p:cNvCxnSpPr/>
          <p:nvPr/>
        </p:nvCxnSpPr>
        <p:spPr>
          <a:xfrm>
            <a:off x="2983892" y="3885430"/>
            <a:ext cx="59799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Conector recto de flecha 30"/>
          <p:cNvCxnSpPr/>
          <p:nvPr/>
        </p:nvCxnSpPr>
        <p:spPr>
          <a:xfrm>
            <a:off x="4967104" y="3886068"/>
            <a:ext cx="48009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CuadroTexto 25"/>
          <p:cNvSpPr txBox="1"/>
          <p:nvPr/>
        </p:nvSpPr>
        <p:spPr>
          <a:xfrm>
            <a:off x="3557269" y="4427228"/>
            <a:ext cx="1437738" cy="307777"/>
          </a:xfrm>
          <a:prstGeom prst="rect">
            <a:avLst/>
          </a:prstGeom>
          <a:noFill/>
        </p:spPr>
        <p:txBody>
          <a:bodyPr wrap="none" rtlCol="0">
            <a:spAutoFit/>
          </a:bodyPr>
          <a:lstStyle/>
          <a:p>
            <a:pPr algn="ctr"/>
            <a:r>
              <a:rPr lang="es-ES" sz="1400" b="1" dirty="0" err="1" smtClean="0">
                <a:solidFill>
                  <a:srgbClr val="0000FF"/>
                </a:solidFill>
              </a:rPr>
              <a:t>eqmeanSST_atm</a:t>
            </a:r>
            <a:endParaRPr lang="es-ES" sz="1400" b="1" dirty="0">
              <a:solidFill>
                <a:srgbClr val="0000FF"/>
              </a:solidFill>
            </a:endParaRPr>
          </a:p>
        </p:txBody>
      </p:sp>
      <p:cxnSp>
        <p:nvCxnSpPr>
          <p:cNvPr id="45" name="Conector recto de flecha 30"/>
          <p:cNvCxnSpPr/>
          <p:nvPr/>
        </p:nvCxnSpPr>
        <p:spPr>
          <a:xfrm>
            <a:off x="2966959" y="4598099"/>
            <a:ext cx="597993"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46" name="Conector recto de flecha 30"/>
          <p:cNvCxnSpPr/>
          <p:nvPr/>
        </p:nvCxnSpPr>
        <p:spPr>
          <a:xfrm>
            <a:off x="5009437" y="4598737"/>
            <a:ext cx="480096"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47" name="Conector recto de flecha 30"/>
          <p:cNvCxnSpPr/>
          <p:nvPr/>
        </p:nvCxnSpPr>
        <p:spPr>
          <a:xfrm>
            <a:off x="7011431" y="3873383"/>
            <a:ext cx="55465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8" name="Conector recto de flecha 30"/>
          <p:cNvCxnSpPr/>
          <p:nvPr/>
        </p:nvCxnSpPr>
        <p:spPr>
          <a:xfrm>
            <a:off x="7012101" y="4569786"/>
            <a:ext cx="554652"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189764" y="3268522"/>
            <a:ext cx="1611401" cy="307777"/>
          </a:xfrm>
          <a:prstGeom prst="rect">
            <a:avLst/>
          </a:prstGeom>
          <a:noFill/>
        </p:spPr>
        <p:txBody>
          <a:bodyPr wrap="none" rtlCol="0">
            <a:spAutoFit/>
          </a:bodyPr>
          <a:lstStyle/>
          <a:p>
            <a:r>
              <a:rPr lang="es-ES" sz="1400" b="1" dirty="0" err="1" smtClean="0">
                <a:latin typeface="Arial"/>
                <a:cs typeface="Arial"/>
              </a:rPr>
              <a:t>Simulated</a:t>
            </a:r>
            <a:r>
              <a:rPr lang="es-ES" sz="1400" b="1" dirty="0" smtClean="0">
                <a:latin typeface="Arial"/>
                <a:cs typeface="Arial"/>
              </a:rPr>
              <a:t> </a:t>
            </a:r>
            <a:r>
              <a:rPr lang="es-ES" sz="1400" b="1" dirty="0" err="1" smtClean="0">
                <a:latin typeface="Arial"/>
                <a:cs typeface="Arial"/>
              </a:rPr>
              <a:t>ocean</a:t>
            </a:r>
            <a:endParaRPr lang="es-ES" sz="1400" b="1" dirty="0">
              <a:latin typeface="Arial"/>
              <a:cs typeface="Arial"/>
            </a:endParaRPr>
          </a:p>
        </p:txBody>
      </p:sp>
      <p:sp>
        <p:nvSpPr>
          <p:cNvPr id="50" name="TextBox 49"/>
          <p:cNvSpPr txBox="1"/>
          <p:nvPr/>
        </p:nvSpPr>
        <p:spPr>
          <a:xfrm>
            <a:off x="3171024" y="3268522"/>
            <a:ext cx="2110211" cy="307777"/>
          </a:xfrm>
          <a:prstGeom prst="rect">
            <a:avLst/>
          </a:prstGeom>
          <a:noFill/>
        </p:spPr>
        <p:txBody>
          <a:bodyPr wrap="none" rtlCol="0">
            <a:spAutoFit/>
          </a:bodyPr>
          <a:lstStyle/>
          <a:p>
            <a:pPr algn="ctr"/>
            <a:r>
              <a:rPr lang="es-ES" sz="1400" b="1" dirty="0" err="1" smtClean="0">
                <a:latin typeface="Arial"/>
                <a:cs typeface="Arial"/>
              </a:rPr>
              <a:t>Simulated</a:t>
            </a:r>
            <a:r>
              <a:rPr lang="es-ES" sz="1400" b="1" dirty="0" smtClean="0">
                <a:latin typeface="Arial"/>
                <a:cs typeface="Arial"/>
              </a:rPr>
              <a:t> </a:t>
            </a:r>
            <a:r>
              <a:rPr lang="es-ES" sz="1400" b="1" dirty="0" err="1" smtClean="0">
                <a:latin typeface="Arial"/>
                <a:cs typeface="Arial"/>
              </a:rPr>
              <a:t>atmosphere</a:t>
            </a:r>
            <a:endParaRPr lang="es-ES" sz="1400" b="1" dirty="0" smtClean="0">
              <a:latin typeface="Arial"/>
              <a:cs typeface="Arial"/>
            </a:endParaRPr>
          </a:p>
        </p:txBody>
      </p:sp>
      <p:sp>
        <p:nvSpPr>
          <p:cNvPr id="51" name="CuadroTexto 25"/>
          <p:cNvSpPr txBox="1"/>
          <p:nvPr/>
        </p:nvSpPr>
        <p:spPr>
          <a:xfrm>
            <a:off x="242821" y="3732179"/>
            <a:ext cx="938279" cy="307777"/>
          </a:xfrm>
          <a:prstGeom prst="rect">
            <a:avLst/>
          </a:prstGeom>
          <a:noFill/>
        </p:spPr>
        <p:txBody>
          <a:bodyPr wrap="square" rtlCol="0">
            <a:spAutoFit/>
          </a:bodyPr>
          <a:lstStyle/>
          <a:p>
            <a:pPr algn="ctr"/>
            <a:r>
              <a:rPr lang="es-ES" sz="1400" b="1" dirty="0" err="1" smtClean="0">
                <a:solidFill>
                  <a:srgbClr val="FF0000"/>
                </a:solidFill>
              </a:rPr>
              <a:t>climSST</a:t>
            </a:r>
            <a:endParaRPr lang="es-ES" sz="1400" b="1" dirty="0">
              <a:solidFill>
                <a:srgbClr val="FF0000"/>
              </a:solidFill>
            </a:endParaRPr>
          </a:p>
        </p:txBody>
      </p:sp>
      <p:cxnSp>
        <p:nvCxnSpPr>
          <p:cNvPr id="52" name="Conector recto de flecha 30"/>
          <p:cNvCxnSpPr/>
          <p:nvPr/>
        </p:nvCxnSpPr>
        <p:spPr>
          <a:xfrm>
            <a:off x="1118499" y="3887954"/>
            <a:ext cx="59799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Conector recto de flecha 30"/>
          <p:cNvCxnSpPr/>
          <p:nvPr/>
        </p:nvCxnSpPr>
        <p:spPr>
          <a:xfrm>
            <a:off x="1118499" y="4598099"/>
            <a:ext cx="597993"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4" name="CuadroTexto 25"/>
          <p:cNvSpPr txBox="1"/>
          <p:nvPr/>
        </p:nvSpPr>
        <p:spPr>
          <a:xfrm>
            <a:off x="124400" y="4427228"/>
            <a:ext cx="1056700" cy="307777"/>
          </a:xfrm>
          <a:prstGeom prst="rect">
            <a:avLst/>
          </a:prstGeom>
          <a:noFill/>
        </p:spPr>
        <p:txBody>
          <a:bodyPr wrap="none" rtlCol="0">
            <a:spAutoFit/>
          </a:bodyPr>
          <a:lstStyle/>
          <a:p>
            <a:pPr algn="ctr"/>
            <a:r>
              <a:rPr lang="es-ES" sz="1400" b="1" dirty="0" err="1" smtClean="0">
                <a:solidFill>
                  <a:srgbClr val="0000FF"/>
                </a:solidFill>
              </a:rPr>
              <a:t>eqmeanSST</a:t>
            </a:r>
            <a:endParaRPr lang="es-ES" sz="1400" b="1" dirty="0">
              <a:solidFill>
                <a:srgbClr val="0000FF"/>
              </a:solidFill>
            </a:endParaRPr>
          </a:p>
        </p:txBody>
      </p:sp>
      <p:sp>
        <p:nvSpPr>
          <p:cNvPr id="55" name="TextBox 54"/>
          <p:cNvSpPr txBox="1"/>
          <p:nvPr/>
        </p:nvSpPr>
        <p:spPr>
          <a:xfrm>
            <a:off x="242821" y="3268522"/>
            <a:ext cx="1498490" cy="307777"/>
          </a:xfrm>
          <a:prstGeom prst="rect">
            <a:avLst/>
          </a:prstGeom>
          <a:noFill/>
        </p:spPr>
        <p:txBody>
          <a:bodyPr wrap="none" rtlCol="0">
            <a:spAutoFit/>
          </a:bodyPr>
          <a:lstStyle/>
          <a:p>
            <a:r>
              <a:rPr lang="en-US" sz="1400" b="1" dirty="0" smtClean="0">
                <a:latin typeface="Arial"/>
                <a:cs typeface="Arial"/>
              </a:rPr>
              <a:t>Observed SSTs</a:t>
            </a:r>
            <a:endParaRPr lang="en-US" sz="1400" b="1" dirty="0">
              <a:latin typeface="Arial"/>
              <a:cs typeface="Arial"/>
            </a:endParaRPr>
          </a:p>
        </p:txBody>
      </p:sp>
      <p:sp>
        <p:nvSpPr>
          <p:cNvPr id="56" name="CuadroTexto 13"/>
          <p:cNvSpPr txBox="1"/>
          <p:nvPr/>
        </p:nvSpPr>
        <p:spPr>
          <a:xfrm>
            <a:off x="5444073" y="172423"/>
            <a:ext cx="3291736" cy="400110"/>
          </a:xfrm>
          <a:prstGeom prst="rect">
            <a:avLst/>
          </a:prstGeom>
          <a:noFill/>
        </p:spPr>
        <p:txBody>
          <a:bodyPr wrap="none" rtlCol="0">
            <a:spAutoFit/>
          </a:bodyPr>
          <a:lstStyle/>
          <a:p>
            <a:r>
              <a:rPr lang="es-ES" sz="2000" b="1" dirty="0" err="1" smtClean="0">
                <a:solidFill>
                  <a:srgbClr val="0000FF"/>
                </a:solidFill>
              </a:rPr>
              <a:t>Ocean</a:t>
            </a:r>
            <a:r>
              <a:rPr lang="es-ES" sz="2000" b="1" dirty="0" smtClean="0">
                <a:solidFill>
                  <a:srgbClr val="0000FF"/>
                </a:solidFill>
              </a:rPr>
              <a:t> </a:t>
            </a:r>
            <a:r>
              <a:rPr lang="es-ES" sz="2000" b="1" dirty="0" err="1" smtClean="0">
                <a:solidFill>
                  <a:srgbClr val="0000FF"/>
                </a:solidFill>
              </a:rPr>
              <a:t>model</a:t>
            </a:r>
            <a:r>
              <a:rPr lang="es-ES" sz="2000" b="1" dirty="0" smtClean="0">
                <a:solidFill>
                  <a:srgbClr val="0000FF"/>
                </a:solidFill>
              </a:rPr>
              <a:t> </a:t>
            </a:r>
            <a:r>
              <a:rPr lang="es-ES" sz="2000" b="1" dirty="0" err="1" smtClean="0">
                <a:solidFill>
                  <a:srgbClr val="0000FF"/>
                </a:solidFill>
              </a:rPr>
              <a:t>simulations</a:t>
            </a:r>
            <a:endParaRPr lang="es-ES" sz="2000" b="1" dirty="0">
              <a:solidFill>
                <a:srgbClr val="0000FF"/>
              </a:solidFill>
            </a:endParaRPr>
          </a:p>
        </p:txBody>
      </p:sp>
      <p:sp>
        <p:nvSpPr>
          <p:cNvPr id="57" name="TextBox 56">
            <a:hlinkClick r:id="rId7"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576245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9"/>
          <p:cNvSpPr txBox="1"/>
          <p:nvPr/>
        </p:nvSpPr>
        <p:spPr>
          <a:xfrm>
            <a:off x="250636" y="1015791"/>
            <a:ext cx="3591298" cy="400110"/>
          </a:xfrm>
          <a:prstGeom prst="rect">
            <a:avLst/>
          </a:prstGeom>
          <a:noFill/>
        </p:spPr>
        <p:txBody>
          <a:bodyPr wrap="none" rtlCol="0">
            <a:spAutoFit/>
          </a:bodyPr>
          <a:lstStyle/>
          <a:p>
            <a:r>
              <a:rPr lang="es-ES" sz="2000" b="1" dirty="0" err="1">
                <a:cs typeface="Times New Roman"/>
              </a:rPr>
              <a:t>Seasonal</a:t>
            </a:r>
            <a:r>
              <a:rPr lang="es-ES" sz="2000" b="1" dirty="0">
                <a:cs typeface="Times New Roman"/>
              </a:rPr>
              <a:t> </a:t>
            </a:r>
            <a:r>
              <a:rPr lang="es-ES" sz="2000" b="1" dirty="0" err="1">
                <a:cs typeface="Times New Roman"/>
              </a:rPr>
              <a:t>cycle</a:t>
            </a:r>
            <a:r>
              <a:rPr lang="es-ES" sz="2000" b="1" dirty="0">
                <a:cs typeface="Times New Roman"/>
              </a:rPr>
              <a:t> of </a:t>
            </a:r>
            <a:r>
              <a:rPr lang="es-ES" sz="2000" b="1" dirty="0" err="1">
                <a:cs typeface="Times New Roman"/>
              </a:rPr>
              <a:t>the</a:t>
            </a:r>
            <a:r>
              <a:rPr lang="es-ES" sz="2000" b="1" dirty="0">
                <a:cs typeface="Times New Roman"/>
              </a:rPr>
              <a:t> </a:t>
            </a:r>
            <a:r>
              <a:rPr lang="es-ES" sz="2000" b="1" dirty="0" err="1">
                <a:cs typeface="Times New Roman"/>
              </a:rPr>
              <a:t>winds</a:t>
            </a:r>
            <a:endParaRPr lang="es-ES" sz="2000" b="1" dirty="0"/>
          </a:p>
        </p:txBody>
      </p:sp>
      <p:sp>
        <p:nvSpPr>
          <p:cNvPr id="21" name="CuadroTexto 4">
            <a:hlinkClick r:id="rId3" action="ppaction://hlinksldjump"/>
          </p:cNvPr>
          <p:cNvSpPr txBox="1"/>
          <p:nvPr/>
        </p:nvSpPr>
        <p:spPr>
          <a:xfrm>
            <a:off x="4916990" y="1018079"/>
            <a:ext cx="3634253" cy="400110"/>
          </a:xfrm>
          <a:prstGeom prst="rect">
            <a:avLst/>
          </a:prstGeom>
          <a:noFill/>
        </p:spPr>
        <p:txBody>
          <a:bodyPr wrap="none" rtlCol="0">
            <a:spAutoFit/>
          </a:bodyPr>
          <a:lstStyle/>
          <a:p>
            <a:r>
              <a:rPr lang="es-ES" sz="2000" b="1" dirty="0" err="1" smtClean="0">
                <a:solidFill>
                  <a:schemeClr val="tx1"/>
                </a:solidFill>
              </a:rPr>
              <a:t>Seasonal</a:t>
            </a:r>
            <a:r>
              <a:rPr lang="es-ES" sz="2000" b="1" dirty="0" smtClean="0">
                <a:solidFill>
                  <a:schemeClr val="tx1"/>
                </a:solidFill>
              </a:rPr>
              <a:t> </a:t>
            </a:r>
            <a:r>
              <a:rPr lang="es-ES" sz="2000" b="1" dirty="0" err="1" smtClean="0">
                <a:solidFill>
                  <a:schemeClr val="tx1"/>
                </a:solidFill>
              </a:rPr>
              <a:t>cycle</a:t>
            </a:r>
            <a:r>
              <a:rPr lang="es-ES" sz="2000" b="1" dirty="0" smtClean="0">
                <a:solidFill>
                  <a:schemeClr val="tx1"/>
                </a:solidFill>
              </a:rPr>
              <a:t> </a:t>
            </a:r>
            <a:r>
              <a:rPr lang="es-ES" sz="2000" b="1" dirty="0" err="1" smtClean="0">
                <a:solidFill>
                  <a:schemeClr val="tx1"/>
                </a:solidFill>
              </a:rPr>
              <a:t>precipitation</a:t>
            </a:r>
            <a:endParaRPr lang="es-ES" sz="2000" b="1" dirty="0">
              <a:solidFill>
                <a:schemeClr val="tx1"/>
              </a:solidFill>
            </a:endParaRPr>
          </a:p>
        </p:txBody>
      </p:sp>
      <p:sp>
        <p:nvSpPr>
          <p:cNvPr id="22" name="CuadroTexto 5">
            <a:hlinkClick r:id="rId4" action="ppaction://hlinksldjump"/>
          </p:cNvPr>
          <p:cNvSpPr txBox="1"/>
          <p:nvPr/>
        </p:nvSpPr>
        <p:spPr>
          <a:xfrm>
            <a:off x="116964" y="3841768"/>
            <a:ext cx="4218347" cy="400110"/>
          </a:xfrm>
          <a:prstGeom prst="rect">
            <a:avLst/>
          </a:prstGeom>
          <a:noFill/>
        </p:spPr>
        <p:txBody>
          <a:bodyPr wrap="none" rtlCol="0">
            <a:spAutoFit/>
          </a:bodyPr>
          <a:lstStyle/>
          <a:p>
            <a:r>
              <a:rPr lang="es-ES" sz="2000" b="1" dirty="0" err="1" smtClean="0">
                <a:cs typeface="Times New Roman"/>
              </a:rPr>
              <a:t>Variance</a:t>
            </a:r>
            <a:r>
              <a:rPr lang="es-ES" sz="2000" b="1" dirty="0" smtClean="0">
                <a:cs typeface="Times New Roman"/>
              </a:rPr>
              <a:t> </a:t>
            </a:r>
            <a:r>
              <a:rPr lang="es-ES" sz="2000" b="1" dirty="0" err="1" smtClean="0">
                <a:cs typeface="Times New Roman"/>
              </a:rPr>
              <a:t>not</a:t>
            </a:r>
            <a:r>
              <a:rPr lang="es-ES" sz="2000" b="1" dirty="0" smtClean="0">
                <a:cs typeface="Times New Roman"/>
              </a:rPr>
              <a:t> </a:t>
            </a:r>
            <a:r>
              <a:rPr lang="es-ES" sz="2000" b="1" dirty="0" err="1" smtClean="0">
                <a:cs typeface="Times New Roman"/>
              </a:rPr>
              <a:t>explained</a:t>
            </a:r>
            <a:r>
              <a:rPr lang="es-ES" sz="2000" b="1" dirty="0" smtClean="0">
                <a:cs typeface="Times New Roman"/>
              </a:rPr>
              <a:t> </a:t>
            </a:r>
            <a:r>
              <a:rPr lang="es-ES" sz="2000" b="1" dirty="0" err="1" smtClean="0">
                <a:cs typeface="Times New Roman"/>
              </a:rPr>
              <a:t>by</a:t>
            </a:r>
            <a:r>
              <a:rPr lang="es-ES" sz="2000" b="1" dirty="0" smtClean="0">
                <a:cs typeface="Times New Roman"/>
              </a:rPr>
              <a:t> </a:t>
            </a:r>
            <a:r>
              <a:rPr lang="es-ES" sz="2000" b="1" dirty="0" err="1" smtClean="0">
                <a:cs typeface="Times New Roman"/>
              </a:rPr>
              <a:t>eqSST</a:t>
            </a:r>
            <a:endParaRPr lang="es-ES" sz="2000" b="1" dirty="0"/>
          </a:p>
        </p:txBody>
      </p:sp>
      <p:sp>
        <p:nvSpPr>
          <p:cNvPr id="23" name="CuadroTexto 21"/>
          <p:cNvSpPr txBox="1"/>
          <p:nvPr/>
        </p:nvSpPr>
        <p:spPr>
          <a:xfrm>
            <a:off x="2971264" y="337580"/>
            <a:ext cx="3362494" cy="400110"/>
          </a:xfrm>
          <a:prstGeom prst="rect">
            <a:avLst/>
          </a:prstGeom>
          <a:noFill/>
        </p:spPr>
        <p:txBody>
          <a:bodyPr wrap="square" rtlCol="0">
            <a:spAutoFit/>
          </a:bodyPr>
          <a:lstStyle/>
          <a:p>
            <a:pPr algn="ctr"/>
            <a:r>
              <a:rPr lang="es-ES" sz="2000" b="1" dirty="0" err="1" smtClean="0">
                <a:solidFill>
                  <a:schemeClr val="tx1"/>
                </a:solidFill>
              </a:rPr>
              <a:t>Results</a:t>
            </a:r>
            <a:r>
              <a:rPr lang="es-ES" sz="2000" b="1" dirty="0" smtClean="0">
                <a:solidFill>
                  <a:schemeClr val="tx1"/>
                </a:solidFill>
              </a:rPr>
              <a:t> </a:t>
            </a:r>
            <a:r>
              <a:rPr lang="es-ES" sz="2000" b="1" dirty="0" err="1" smtClean="0">
                <a:solidFill>
                  <a:schemeClr val="tx1"/>
                </a:solidFill>
              </a:rPr>
              <a:t>NorESM</a:t>
            </a:r>
            <a:r>
              <a:rPr lang="es-ES" sz="2000" b="1" dirty="0" smtClean="0">
                <a:solidFill>
                  <a:schemeClr val="tx1"/>
                </a:solidFill>
              </a:rPr>
              <a:t> </a:t>
            </a:r>
            <a:r>
              <a:rPr lang="es-ES" sz="2000" b="1" dirty="0" err="1" smtClean="0">
                <a:solidFill>
                  <a:schemeClr val="tx1"/>
                </a:solidFill>
              </a:rPr>
              <a:t>atmos</a:t>
            </a:r>
            <a:endParaRPr lang="es-ES" sz="2000" b="1" dirty="0">
              <a:solidFill>
                <a:schemeClr val="tx1"/>
              </a:solidFill>
            </a:endParaRPr>
          </a:p>
        </p:txBody>
      </p:sp>
      <p:sp>
        <p:nvSpPr>
          <p:cNvPr id="24" name="Rectángulo 22"/>
          <p:cNvSpPr/>
          <p:nvPr/>
        </p:nvSpPr>
        <p:spPr>
          <a:xfrm>
            <a:off x="2900763" y="337580"/>
            <a:ext cx="3432995" cy="40011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a:ln>
                <a:solidFill>
                  <a:srgbClr val="000000"/>
                </a:solidFill>
              </a:ln>
              <a:solidFill>
                <a:schemeClr val="tx1"/>
              </a:solidFill>
            </a:endParaRPr>
          </a:p>
        </p:txBody>
      </p:sp>
      <p:sp>
        <p:nvSpPr>
          <p:cNvPr id="26" name="CuadroTexto 12">
            <a:hlinkClick r:id="rId5" action="ppaction://hlinksldjump"/>
          </p:cNvPr>
          <p:cNvSpPr txBox="1"/>
          <p:nvPr/>
        </p:nvSpPr>
        <p:spPr>
          <a:xfrm>
            <a:off x="4550360" y="3825056"/>
            <a:ext cx="4460175" cy="400110"/>
          </a:xfrm>
          <a:prstGeom prst="rect">
            <a:avLst/>
          </a:prstGeom>
          <a:noFill/>
        </p:spPr>
        <p:txBody>
          <a:bodyPr wrap="none" rtlCol="0">
            <a:spAutoFit/>
          </a:bodyPr>
          <a:lstStyle/>
          <a:p>
            <a:r>
              <a:rPr lang="es-ES" sz="2000" b="1" dirty="0" err="1" smtClean="0"/>
              <a:t>Coupled</a:t>
            </a:r>
            <a:r>
              <a:rPr lang="es-ES" sz="2000" b="1" dirty="0" smtClean="0"/>
              <a:t> </a:t>
            </a:r>
            <a:r>
              <a:rPr lang="es-ES" sz="2000" b="1" dirty="0" err="1" smtClean="0"/>
              <a:t>ocean-atmosphere</a:t>
            </a:r>
            <a:r>
              <a:rPr lang="es-ES" sz="2000" b="1" dirty="0" smtClean="0"/>
              <a:t> </a:t>
            </a:r>
            <a:r>
              <a:rPr lang="es-ES" sz="2000" b="1" dirty="0" err="1" smtClean="0"/>
              <a:t>modes</a:t>
            </a:r>
            <a:endParaRPr lang="es-ES" sz="2000" b="1" dirty="0"/>
          </a:p>
        </p:txBody>
      </p:sp>
      <p:grpSp>
        <p:nvGrpSpPr>
          <p:cNvPr id="27" name="Group 26"/>
          <p:cNvGrpSpPr>
            <a:grpSpLocks noChangeAspect="1"/>
          </p:cNvGrpSpPr>
          <p:nvPr/>
        </p:nvGrpSpPr>
        <p:grpSpPr>
          <a:xfrm>
            <a:off x="5146371" y="1481138"/>
            <a:ext cx="3237048" cy="1913381"/>
            <a:chOff x="341153" y="1153096"/>
            <a:chExt cx="8604000" cy="5085723"/>
          </a:xfrm>
        </p:grpSpPr>
        <p:pic>
          <p:nvPicPr>
            <p:cNvPr id="28" name="Imagen 2" descr="Fig5.tiff"/>
            <p:cNvPicPr>
              <a:picLocks noChangeAspect="1"/>
            </p:cNvPicPr>
            <p:nvPr/>
          </p:nvPicPr>
          <p:blipFill rotWithShape="1">
            <a:blip r:embed="rId6">
              <a:extLst>
                <a:ext uri="{28A0092B-C50C-407E-A947-70E740481C1C}">
                  <a14:useLocalDpi xmlns:a14="http://schemas.microsoft.com/office/drawing/2010/main" val="0"/>
                </a:ext>
              </a:extLst>
            </a:blip>
            <a:srcRect l="14619" t="24368" r="16857" b="50533"/>
            <a:stretch/>
          </p:blipFill>
          <p:spPr>
            <a:xfrm>
              <a:off x="367598" y="1153096"/>
              <a:ext cx="8577555" cy="2356327"/>
            </a:xfrm>
            <a:prstGeom prst="rect">
              <a:avLst/>
            </a:prstGeom>
          </p:spPr>
        </p:pic>
        <p:pic>
          <p:nvPicPr>
            <p:cNvPr id="29" name="Imagen 7" descr="Fig5.tiff"/>
            <p:cNvPicPr>
              <a:picLocks noChangeAspect="1"/>
            </p:cNvPicPr>
            <p:nvPr/>
          </p:nvPicPr>
          <p:blipFill rotWithShape="1">
            <a:blip r:embed="rId6">
              <a:extLst>
                <a:ext uri="{28A0092B-C50C-407E-A947-70E740481C1C}">
                  <a14:useLocalDpi xmlns:a14="http://schemas.microsoft.com/office/drawing/2010/main" val="0"/>
                </a:ext>
              </a:extLst>
            </a:blip>
            <a:srcRect l="14780" t="74050" r="17244" b="-1"/>
            <a:stretch/>
          </p:blipFill>
          <p:spPr>
            <a:xfrm>
              <a:off x="341153" y="3775330"/>
              <a:ext cx="8604000" cy="2463489"/>
            </a:xfrm>
            <a:prstGeom prst="rect">
              <a:avLst/>
            </a:prstGeom>
          </p:spPr>
        </p:pic>
      </p:grpSp>
      <p:grpSp>
        <p:nvGrpSpPr>
          <p:cNvPr id="30" name="Group 29"/>
          <p:cNvGrpSpPr>
            <a:grpSpLocks noChangeAspect="1"/>
          </p:cNvGrpSpPr>
          <p:nvPr/>
        </p:nvGrpSpPr>
        <p:grpSpPr>
          <a:xfrm>
            <a:off x="860589" y="4292014"/>
            <a:ext cx="2457900" cy="2104208"/>
            <a:chOff x="1503809" y="1586604"/>
            <a:chExt cx="6008314" cy="5143718"/>
          </a:xfrm>
        </p:grpSpPr>
        <p:pic>
          <p:nvPicPr>
            <p:cNvPr id="31" name="Imagen 6" descr="FIgure8b.png"/>
            <p:cNvPicPr>
              <a:picLocks noChangeAspect="1"/>
            </p:cNvPicPr>
            <p:nvPr/>
          </p:nvPicPr>
          <p:blipFill rotWithShape="1">
            <a:blip r:embed="rId7">
              <a:extLst>
                <a:ext uri="{28A0092B-C50C-407E-A947-70E740481C1C}">
                  <a14:useLocalDpi xmlns:a14="http://schemas.microsoft.com/office/drawing/2010/main" val="0"/>
                </a:ext>
              </a:extLst>
            </a:blip>
            <a:srcRect l="35427" t="69492" r="36249" b="8280"/>
            <a:stretch/>
          </p:blipFill>
          <p:spPr>
            <a:xfrm>
              <a:off x="1503809" y="1586604"/>
              <a:ext cx="6008314" cy="2520000"/>
            </a:xfrm>
            <a:prstGeom prst="rect">
              <a:avLst/>
            </a:prstGeom>
          </p:spPr>
        </p:pic>
        <p:pic>
          <p:nvPicPr>
            <p:cNvPr id="32" name="Imagen 7" descr="FIgure8b.png"/>
            <p:cNvPicPr>
              <a:picLocks noChangeAspect="1"/>
            </p:cNvPicPr>
            <p:nvPr/>
          </p:nvPicPr>
          <p:blipFill rotWithShape="1">
            <a:blip r:embed="rId7">
              <a:extLst>
                <a:ext uri="{28A0092B-C50C-407E-A947-70E740481C1C}">
                  <a14:useLocalDpi xmlns:a14="http://schemas.microsoft.com/office/drawing/2010/main" val="0"/>
                </a:ext>
              </a:extLst>
            </a:blip>
            <a:srcRect l="63729" t="69492" r="8474" b="8280"/>
            <a:stretch/>
          </p:blipFill>
          <p:spPr>
            <a:xfrm>
              <a:off x="1554298" y="4210322"/>
              <a:ext cx="5896710" cy="2520000"/>
            </a:xfrm>
            <a:prstGeom prst="rect">
              <a:avLst/>
            </a:prstGeom>
          </p:spPr>
        </p:pic>
      </p:grpSp>
      <p:pic>
        <p:nvPicPr>
          <p:cNvPr id="37" name="Imagen 5" descr="U_V_locations_PREFACEconf_fig.png">
            <a:hlinkClick r:id="rId8" action="ppaction://hlinksldjump"/>
          </p:cNvPr>
          <p:cNvPicPr>
            <a:picLocks noChangeAspect="1"/>
          </p:cNvPicPr>
          <p:nvPr/>
        </p:nvPicPr>
        <p:blipFill rotWithShape="1">
          <a:blip r:embed="rId9">
            <a:extLst>
              <a:ext uri="{28A0092B-C50C-407E-A947-70E740481C1C}">
                <a14:useLocalDpi xmlns:a14="http://schemas.microsoft.com/office/drawing/2010/main" val="0"/>
              </a:ext>
            </a:extLst>
          </a:blip>
          <a:srcRect l="7309" t="5958" r="8452" b="6334"/>
          <a:stretch/>
        </p:blipFill>
        <p:spPr>
          <a:xfrm>
            <a:off x="517980" y="1541794"/>
            <a:ext cx="3107873" cy="1936673"/>
          </a:xfrm>
          <a:prstGeom prst="rect">
            <a:avLst/>
          </a:prstGeom>
        </p:spPr>
      </p:pic>
      <p:sp>
        <p:nvSpPr>
          <p:cNvPr id="38" name="TextBox 37">
            <a:hlinkClick r:id="rId10"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40" name="TextBox 39">
            <a:hlinkClick r:id="rId11"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41" name="TextBox 40">
            <a:hlinkClick r:id="rId12"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42" name="TextBox 41">
            <a:hlinkClick r:id="rId13"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25" name="Picture 24" descr="fig_MCA_climsst_diff_eqmeansst.tif"/>
          <p:cNvPicPr>
            <a:picLocks noChangeAspect="1"/>
          </p:cNvPicPr>
          <p:nvPr/>
        </p:nvPicPr>
        <p:blipFill rotWithShape="1">
          <a:blip r:embed="rId14">
            <a:extLst>
              <a:ext uri="{28A0092B-C50C-407E-A947-70E740481C1C}">
                <a14:useLocalDpi xmlns:a14="http://schemas.microsoft.com/office/drawing/2010/main" val="0"/>
              </a:ext>
            </a:extLst>
          </a:blip>
          <a:srcRect t="66811" r="33056"/>
          <a:stretch/>
        </p:blipFill>
        <p:spPr>
          <a:xfrm>
            <a:off x="4356583" y="4660661"/>
            <a:ext cx="4634793" cy="1292509"/>
          </a:xfrm>
          <a:prstGeom prst="rect">
            <a:avLst/>
          </a:prstGeom>
        </p:spPr>
      </p:pic>
      <p:sp>
        <p:nvSpPr>
          <p:cNvPr id="43" name="TextBox 42">
            <a:hlinkClick r:id="rId15"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27668870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n 5" descr="U_V_locations_PREFACEconf_fig.png">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50779" t="5958" r="6869" b="6334"/>
          <a:stretch/>
        </p:blipFill>
        <p:spPr>
          <a:xfrm>
            <a:off x="4258776" y="1182717"/>
            <a:ext cx="3872611" cy="4800031"/>
          </a:xfrm>
          <a:prstGeom prst="rect">
            <a:avLst/>
          </a:prstGeom>
        </p:spPr>
      </p:pic>
      <p:pic>
        <p:nvPicPr>
          <p:cNvPr id="25" name="Imagen 5" descr="U_V_locations_PREFACEconf_fig.png">
            <a:hlinkClick r:id="" action="ppaction://hlinkshowjump?jump=nextslide"/>
          </p:cNvPr>
          <p:cNvPicPr>
            <a:picLocks noChangeAspect="1"/>
          </p:cNvPicPr>
          <p:nvPr/>
        </p:nvPicPr>
        <p:blipFill rotWithShape="1">
          <a:blip r:embed="rId4">
            <a:extLst>
              <a:ext uri="{28A0092B-C50C-407E-A947-70E740481C1C}">
                <a14:useLocalDpi xmlns:a14="http://schemas.microsoft.com/office/drawing/2010/main" val="0"/>
              </a:ext>
            </a:extLst>
          </a:blip>
          <a:srcRect l="7310" t="5958" r="51575" b="6334"/>
          <a:stretch/>
        </p:blipFill>
        <p:spPr>
          <a:xfrm>
            <a:off x="284053" y="1182717"/>
            <a:ext cx="3759526" cy="4800031"/>
          </a:xfrm>
          <a:prstGeom prst="rect">
            <a:avLst/>
          </a:prstGeom>
        </p:spPr>
      </p:pic>
      <p:sp>
        <p:nvSpPr>
          <p:cNvPr id="3" name="CuadroTexto 2"/>
          <p:cNvSpPr txBox="1"/>
          <p:nvPr/>
        </p:nvSpPr>
        <p:spPr>
          <a:xfrm>
            <a:off x="367599" y="92129"/>
            <a:ext cx="8404626" cy="954107"/>
          </a:xfrm>
          <a:prstGeom prst="rect">
            <a:avLst/>
          </a:prstGeom>
          <a:noFill/>
        </p:spPr>
        <p:txBody>
          <a:bodyPr wrap="square" rtlCol="0">
            <a:spAutoFit/>
          </a:bodyPr>
          <a:lstStyle/>
          <a:p>
            <a:r>
              <a:rPr lang="es-ES" sz="2800" b="1" dirty="0" err="1">
                <a:cs typeface="Times New Roman"/>
              </a:rPr>
              <a:t>Results</a:t>
            </a:r>
            <a:r>
              <a:rPr lang="es-ES" sz="2800" b="1" dirty="0">
                <a:cs typeface="Times New Roman"/>
              </a:rPr>
              <a:t> </a:t>
            </a:r>
            <a:r>
              <a:rPr lang="es-ES" sz="2800" b="1" dirty="0" err="1" smtClean="0">
                <a:cs typeface="Times New Roman"/>
              </a:rPr>
              <a:t>Atmos</a:t>
            </a:r>
            <a:endParaRPr lang="es-ES" sz="2800" b="1" dirty="0">
              <a:cs typeface="Times New Roman"/>
            </a:endParaRPr>
          </a:p>
          <a:p>
            <a:endParaRPr lang="es-ES" sz="2800" b="1" dirty="0">
              <a:latin typeface="+mj-lt"/>
              <a:cs typeface="Times New Roman"/>
            </a:endParaRPr>
          </a:p>
        </p:txBody>
      </p:sp>
      <p:cxnSp>
        <p:nvCxnSpPr>
          <p:cNvPr id="4" name="Conector recto 3"/>
          <p:cNvCxnSpPr/>
          <p:nvPr/>
        </p:nvCxnSpPr>
        <p:spPr>
          <a:xfrm>
            <a:off x="367598" y="710329"/>
            <a:ext cx="840462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CuadroTexto 19"/>
          <p:cNvSpPr txBox="1"/>
          <p:nvPr/>
        </p:nvSpPr>
        <p:spPr>
          <a:xfrm>
            <a:off x="5337943" y="180976"/>
            <a:ext cx="3591298" cy="400110"/>
          </a:xfrm>
          <a:prstGeom prst="rect">
            <a:avLst/>
          </a:prstGeom>
          <a:noFill/>
        </p:spPr>
        <p:txBody>
          <a:bodyPr wrap="none" rtlCol="0">
            <a:spAutoFit/>
          </a:bodyPr>
          <a:lstStyle/>
          <a:p>
            <a:r>
              <a:rPr lang="es-ES" sz="2000" b="1" dirty="0" err="1">
                <a:cs typeface="Times New Roman"/>
              </a:rPr>
              <a:t>Seasonal</a:t>
            </a:r>
            <a:r>
              <a:rPr lang="es-ES" sz="2000" b="1" dirty="0">
                <a:cs typeface="Times New Roman"/>
              </a:rPr>
              <a:t> </a:t>
            </a:r>
            <a:r>
              <a:rPr lang="es-ES" sz="2000" b="1" dirty="0" err="1">
                <a:cs typeface="Times New Roman"/>
              </a:rPr>
              <a:t>cycle</a:t>
            </a:r>
            <a:r>
              <a:rPr lang="es-ES" sz="2000" b="1" dirty="0">
                <a:cs typeface="Times New Roman"/>
              </a:rPr>
              <a:t> of </a:t>
            </a:r>
            <a:r>
              <a:rPr lang="es-ES" sz="2000" b="1" dirty="0" err="1">
                <a:cs typeface="Times New Roman"/>
              </a:rPr>
              <a:t>the</a:t>
            </a:r>
            <a:r>
              <a:rPr lang="es-ES" sz="2000" b="1" dirty="0">
                <a:cs typeface="Times New Roman"/>
              </a:rPr>
              <a:t> </a:t>
            </a:r>
            <a:r>
              <a:rPr lang="es-ES" sz="2000" b="1" dirty="0" err="1">
                <a:cs typeface="Times New Roman"/>
              </a:rPr>
              <a:t>winds</a:t>
            </a:r>
            <a:endParaRPr lang="es-ES" sz="2000" b="1" dirty="0"/>
          </a:p>
        </p:txBody>
      </p:sp>
      <p:sp>
        <p:nvSpPr>
          <p:cNvPr id="19" name="TextBox 18">
            <a:hlinkClick r:id="rId5"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22" name="TextBox 21">
            <a:hlinkClick r:id="rId6"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23" name="TextBox 22">
            <a:hlinkClick r:id="rId7"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24" name="TextBox 23">
            <a:hlinkClick r:id="rId8"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26" name="CuadroTexto 7"/>
          <p:cNvSpPr txBox="1"/>
          <p:nvPr/>
        </p:nvSpPr>
        <p:spPr>
          <a:xfrm>
            <a:off x="1768893" y="934819"/>
            <a:ext cx="1122147" cy="307777"/>
          </a:xfrm>
          <a:prstGeom prst="rect">
            <a:avLst/>
          </a:prstGeom>
          <a:noFill/>
        </p:spPr>
        <p:txBody>
          <a:bodyPr wrap="none" rtlCol="0">
            <a:spAutoFit/>
          </a:bodyPr>
          <a:lstStyle/>
          <a:p>
            <a:r>
              <a:rPr lang="es-ES" b="1" dirty="0" smtClean="0"/>
              <a:t>Zonal </a:t>
            </a:r>
            <a:r>
              <a:rPr lang="es-ES" b="1" dirty="0" err="1" smtClean="0"/>
              <a:t>wind</a:t>
            </a:r>
            <a:endParaRPr lang="es-ES" b="1" dirty="0"/>
          </a:p>
        </p:txBody>
      </p:sp>
      <p:sp>
        <p:nvSpPr>
          <p:cNvPr id="27" name="CuadroTexto 10"/>
          <p:cNvSpPr txBox="1"/>
          <p:nvPr/>
        </p:nvSpPr>
        <p:spPr>
          <a:xfrm>
            <a:off x="1555932" y="3490756"/>
            <a:ext cx="1541182" cy="307777"/>
          </a:xfrm>
          <a:prstGeom prst="rect">
            <a:avLst/>
          </a:prstGeom>
          <a:noFill/>
        </p:spPr>
        <p:txBody>
          <a:bodyPr wrap="none" rtlCol="0">
            <a:spAutoFit/>
          </a:bodyPr>
          <a:lstStyle/>
          <a:p>
            <a:r>
              <a:rPr lang="es-ES" b="1" dirty="0" smtClean="0"/>
              <a:t>Meridional </a:t>
            </a:r>
            <a:r>
              <a:rPr lang="es-ES" b="1" dirty="0" err="1" smtClean="0"/>
              <a:t>wind</a:t>
            </a:r>
            <a:endParaRPr lang="es-ES" b="1" dirty="0"/>
          </a:p>
        </p:txBody>
      </p:sp>
      <p:sp>
        <p:nvSpPr>
          <p:cNvPr id="28" name="CuadroTexto 11"/>
          <p:cNvSpPr txBox="1"/>
          <p:nvPr/>
        </p:nvSpPr>
        <p:spPr>
          <a:xfrm>
            <a:off x="868868" y="2289487"/>
            <a:ext cx="1065541" cy="646331"/>
          </a:xfrm>
          <a:prstGeom prst="rect">
            <a:avLst/>
          </a:prstGeom>
          <a:noFill/>
        </p:spPr>
        <p:txBody>
          <a:bodyPr wrap="none" rtlCol="0">
            <a:spAutoFit/>
          </a:bodyPr>
          <a:lstStyle/>
          <a:p>
            <a:r>
              <a:rPr lang="es-ES" sz="1200" b="1" dirty="0" err="1" smtClean="0">
                <a:solidFill>
                  <a:srgbClr val="FF0000"/>
                </a:solidFill>
              </a:rPr>
              <a:t>climSST</a:t>
            </a:r>
            <a:endParaRPr lang="es-ES" sz="1200" b="1" dirty="0" smtClean="0">
              <a:solidFill>
                <a:srgbClr val="0000FF"/>
              </a:solidFill>
            </a:endParaRPr>
          </a:p>
          <a:p>
            <a:r>
              <a:rPr lang="es-ES" sz="1200" b="1" dirty="0" err="1" smtClean="0">
                <a:solidFill>
                  <a:srgbClr val="0000FF"/>
                </a:solidFill>
              </a:rPr>
              <a:t>eqmeanSST</a:t>
            </a:r>
            <a:endParaRPr lang="es-ES" sz="1200" b="1" dirty="0" smtClean="0">
              <a:solidFill>
                <a:srgbClr val="0000FF"/>
              </a:solidFill>
            </a:endParaRPr>
          </a:p>
          <a:p>
            <a:r>
              <a:rPr lang="es-ES" sz="1200" b="1" dirty="0" smtClean="0">
                <a:solidFill>
                  <a:srgbClr val="00FF00"/>
                </a:solidFill>
              </a:rPr>
              <a:t>JRA</a:t>
            </a:r>
            <a:endParaRPr lang="es-ES" sz="1200" b="1" dirty="0">
              <a:solidFill>
                <a:srgbClr val="00FF00"/>
              </a:solidFill>
            </a:endParaRPr>
          </a:p>
        </p:txBody>
      </p:sp>
      <p:sp>
        <p:nvSpPr>
          <p:cNvPr id="29" name="CuadroTexto 7"/>
          <p:cNvSpPr txBox="1"/>
          <p:nvPr/>
        </p:nvSpPr>
        <p:spPr>
          <a:xfrm>
            <a:off x="5954657" y="935788"/>
            <a:ext cx="1122147" cy="307777"/>
          </a:xfrm>
          <a:prstGeom prst="rect">
            <a:avLst/>
          </a:prstGeom>
          <a:noFill/>
        </p:spPr>
        <p:txBody>
          <a:bodyPr wrap="none" rtlCol="0">
            <a:spAutoFit/>
          </a:bodyPr>
          <a:lstStyle/>
          <a:p>
            <a:r>
              <a:rPr lang="es-ES" b="1" dirty="0" smtClean="0"/>
              <a:t>Zonal </a:t>
            </a:r>
            <a:r>
              <a:rPr lang="es-ES" b="1" dirty="0" err="1" smtClean="0"/>
              <a:t>wind</a:t>
            </a:r>
            <a:endParaRPr lang="es-ES" b="1" dirty="0"/>
          </a:p>
        </p:txBody>
      </p:sp>
      <p:sp>
        <p:nvSpPr>
          <p:cNvPr id="30" name="CuadroTexto 10"/>
          <p:cNvSpPr txBox="1"/>
          <p:nvPr/>
        </p:nvSpPr>
        <p:spPr>
          <a:xfrm>
            <a:off x="5741696" y="3491725"/>
            <a:ext cx="1541182" cy="307777"/>
          </a:xfrm>
          <a:prstGeom prst="rect">
            <a:avLst/>
          </a:prstGeom>
          <a:noFill/>
        </p:spPr>
        <p:txBody>
          <a:bodyPr wrap="none" rtlCol="0">
            <a:spAutoFit/>
          </a:bodyPr>
          <a:lstStyle/>
          <a:p>
            <a:r>
              <a:rPr lang="es-ES" b="1" dirty="0" smtClean="0"/>
              <a:t>Meridional </a:t>
            </a:r>
            <a:r>
              <a:rPr lang="es-ES" b="1" dirty="0" err="1" smtClean="0"/>
              <a:t>wind</a:t>
            </a:r>
            <a:endParaRPr lang="es-ES" b="1" dirty="0"/>
          </a:p>
        </p:txBody>
      </p:sp>
      <p:sp>
        <p:nvSpPr>
          <p:cNvPr id="33" name="TextBox 32">
            <a:hlinkClick r:id="rId9"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527407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hape 163" descr="3basinsMap.jpg"/>
          <p:cNvPicPr preferRelativeResize="0">
            <a:picLocks noChangeAspect="1"/>
          </p:cNvPicPr>
          <p:nvPr/>
        </p:nvPicPr>
        <p:blipFill rotWithShape="1">
          <a:blip r:embed="rId3">
            <a:alphaModFix/>
          </a:blip>
          <a:srcRect l="50533" t="19710" r="27491" b="20012"/>
          <a:stretch/>
        </p:blipFill>
        <p:spPr>
          <a:xfrm>
            <a:off x="7104562" y="3992056"/>
            <a:ext cx="1882989" cy="2341094"/>
          </a:xfrm>
          <a:prstGeom prst="rect">
            <a:avLst/>
          </a:prstGeom>
          <a:noFill/>
          <a:ln>
            <a:noFill/>
          </a:ln>
        </p:spPr>
      </p:pic>
      <p:pic>
        <p:nvPicPr>
          <p:cNvPr id="6" name="Imagen 5" descr="U_V_locations_PREFACEconf_fig.png"/>
          <p:cNvPicPr>
            <a:picLocks noChangeAspect="1"/>
          </p:cNvPicPr>
          <p:nvPr/>
        </p:nvPicPr>
        <p:blipFill rotWithShape="1">
          <a:blip r:embed="rId4">
            <a:extLst>
              <a:ext uri="{28A0092B-C50C-407E-A947-70E740481C1C}">
                <a14:useLocalDpi xmlns:a14="http://schemas.microsoft.com/office/drawing/2010/main" val="0"/>
              </a:ext>
            </a:extLst>
          </a:blip>
          <a:srcRect l="7309" t="5958" r="51393" b="6334"/>
          <a:stretch/>
        </p:blipFill>
        <p:spPr>
          <a:xfrm>
            <a:off x="284053" y="1182717"/>
            <a:ext cx="3776234" cy="4800031"/>
          </a:xfrm>
          <a:prstGeom prst="rect">
            <a:avLst/>
          </a:prstGeom>
        </p:spPr>
      </p:pic>
      <p:sp>
        <p:nvSpPr>
          <p:cNvPr id="3" name="CuadroTexto 2"/>
          <p:cNvSpPr txBox="1"/>
          <p:nvPr/>
        </p:nvSpPr>
        <p:spPr>
          <a:xfrm>
            <a:off x="367599" y="92129"/>
            <a:ext cx="8404626" cy="954107"/>
          </a:xfrm>
          <a:prstGeom prst="rect">
            <a:avLst/>
          </a:prstGeom>
          <a:noFill/>
        </p:spPr>
        <p:txBody>
          <a:bodyPr wrap="square" rtlCol="0">
            <a:spAutoFit/>
          </a:bodyPr>
          <a:lstStyle/>
          <a:p>
            <a:r>
              <a:rPr lang="es-ES" sz="2800" b="1" dirty="0" err="1">
                <a:cs typeface="Times New Roman"/>
              </a:rPr>
              <a:t>Results</a:t>
            </a:r>
            <a:r>
              <a:rPr lang="es-ES" sz="2800" b="1" dirty="0">
                <a:cs typeface="Times New Roman"/>
              </a:rPr>
              <a:t> </a:t>
            </a:r>
            <a:r>
              <a:rPr lang="es-ES" sz="2800" b="1" dirty="0" err="1" smtClean="0">
                <a:cs typeface="Times New Roman"/>
              </a:rPr>
              <a:t>Atmos</a:t>
            </a:r>
            <a:endParaRPr lang="es-ES" sz="2800" b="1" dirty="0">
              <a:cs typeface="Times New Roman"/>
            </a:endParaRPr>
          </a:p>
          <a:p>
            <a:endParaRPr lang="es-ES" sz="2800" b="1" dirty="0">
              <a:latin typeface="+mj-lt"/>
              <a:cs typeface="Times New Roman"/>
            </a:endParaRPr>
          </a:p>
        </p:txBody>
      </p:sp>
      <p:cxnSp>
        <p:nvCxnSpPr>
          <p:cNvPr id="4" name="Conector recto 3"/>
          <p:cNvCxnSpPr/>
          <p:nvPr/>
        </p:nvCxnSpPr>
        <p:spPr>
          <a:xfrm>
            <a:off x="367598" y="710329"/>
            <a:ext cx="840462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CuadroTexto 7"/>
          <p:cNvSpPr txBox="1"/>
          <p:nvPr/>
        </p:nvSpPr>
        <p:spPr>
          <a:xfrm>
            <a:off x="1768893" y="934819"/>
            <a:ext cx="1122147" cy="307777"/>
          </a:xfrm>
          <a:prstGeom prst="rect">
            <a:avLst/>
          </a:prstGeom>
          <a:noFill/>
        </p:spPr>
        <p:txBody>
          <a:bodyPr wrap="none" rtlCol="0">
            <a:spAutoFit/>
          </a:bodyPr>
          <a:lstStyle/>
          <a:p>
            <a:r>
              <a:rPr lang="es-ES" b="1" dirty="0" smtClean="0"/>
              <a:t>Zonal </a:t>
            </a:r>
            <a:r>
              <a:rPr lang="es-ES" b="1" dirty="0" err="1" smtClean="0"/>
              <a:t>wind</a:t>
            </a:r>
            <a:endParaRPr lang="es-ES" b="1" dirty="0"/>
          </a:p>
        </p:txBody>
      </p:sp>
      <p:sp>
        <p:nvSpPr>
          <p:cNvPr id="12" name="CuadroTexto 11"/>
          <p:cNvSpPr txBox="1"/>
          <p:nvPr/>
        </p:nvSpPr>
        <p:spPr>
          <a:xfrm>
            <a:off x="868868" y="2289487"/>
            <a:ext cx="1065541" cy="646331"/>
          </a:xfrm>
          <a:prstGeom prst="rect">
            <a:avLst/>
          </a:prstGeom>
          <a:noFill/>
        </p:spPr>
        <p:txBody>
          <a:bodyPr wrap="none" rtlCol="0">
            <a:spAutoFit/>
          </a:bodyPr>
          <a:lstStyle/>
          <a:p>
            <a:r>
              <a:rPr lang="es-ES" sz="1200" b="1" dirty="0" err="1" smtClean="0">
                <a:solidFill>
                  <a:srgbClr val="FF0000"/>
                </a:solidFill>
              </a:rPr>
              <a:t>climSST</a:t>
            </a:r>
            <a:endParaRPr lang="es-ES" sz="1200" b="1" dirty="0" smtClean="0">
              <a:solidFill>
                <a:srgbClr val="0000FF"/>
              </a:solidFill>
            </a:endParaRPr>
          </a:p>
          <a:p>
            <a:r>
              <a:rPr lang="es-ES" sz="1200" b="1" dirty="0" err="1" smtClean="0">
                <a:solidFill>
                  <a:srgbClr val="0000FF"/>
                </a:solidFill>
              </a:rPr>
              <a:t>eqmeanSST</a:t>
            </a:r>
            <a:endParaRPr lang="es-ES" sz="1200" b="1" dirty="0" smtClean="0">
              <a:solidFill>
                <a:srgbClr val="0000FF"/>
              </a:solidFill>
            </a:endParaRPr>
          </a:p>
          <a:p>
            <a:r>
              <a:rPr lang="es-ES" sz="1200" b="1" dirty="0" smtClean="0">
                <a:solidFill>
                  <a:srgbClr val="00FF00"/>
                </a:solidFill>
              </a:rPr>
              <a:t>JRA</a:t>
            </a:r>
            <a:endParaRPr lang="es-ES" sz="1200" b="1" dirty="0">
              <a:solidFill>
                <a:srgbClr val="00FF00"/>
              </a:solidFill>
            </a:endParaRPr>
          </a:p>
        </p:txBody>
      </p:sp>
      <p:sp>
        <p:nvSpPr>
          <p:cNvPr id="20" name="CuadroTexto 19"/>
          <p:cNvSpPr txBox="1"/>
          <p:nvPr/>
        </p:nvSpPr>
        <p:spPr>
          <a:xfrm>
            <a:off x="5337943" y="180976"/>
            <a:ext cx="3591298" cy="400110"/>
          </a:xfrm>
          <a:prstGeom prst="rect">
            <a:avLst/>
          </a:prstGeom>
          <a:noFill/>
        </p:spPr>
        <p:txBody>
          <a:bodyPr wrap="none" rtlCol="0">
            <a:spAutoFit/>
          </a:bodyPr>
          <a:lstStyle/>
          <a:p>
            <a:r>
              <a:rPr lang="es-ES" sz="2000" b="1" dirty="0" err="1">
                <a:cs typeface="Times New Roman"/>
              </a:rPr>
              <a:t>Seasonal</a:t>
            </a:r>
            <a:r>
              <a:rPr lang="es-ES" sz="2000" b="1" dirty="0">
                <a:cs typeface="Times New Roman"/>
              </a:rPr>
              <a:t> </a:t>
            </a:r>
            <a:r>
              <a:rPr lang="es-ES" sz="2000" b="1" dirty="0" err="1">
                <a:cs typeface="Times New Roman"/>
              </a:rPr>
              <a:t>cycle</a:t>
            </a:r>
            <a:r>
              <a:rPr lang="es-ES" sz="2000" b="1" dirty="0">
                <a:cs typeface="Times New Roman"/>
              </a:rPr>
              <a:t> of </a:t>
            </a:r>
            <a:r>
              <a:rPr lang="es-ES" sz="2000" b="1" dirty="0" err="1">
                <a:cs typeface="Times New Roman"/>
              </a:rPr>
              <a:t>the</a:t>
            </a:r>
            <a:r>
              <a:rPr lang="es-ES" sz="2000" b="1" dirty="0">
                <a:cs typeface="Times New Roman"/>
              </a:rPr>
              <a:t> </a:t>
            </a:r>
            <a:r>
              <a:rPr lang="es-ES" sz="2000" b="1" dirty="0" err="1">
                <a:cs typeface="Times New Roman"/>
              </a:rPr>
              <a:t>winds</a:t>
            </a:r>
            <a:endParaRPr lang="es-ES" sz="2000" b="1" dirty="0"/>
          </a:p>
        </p:txBody>
      </p:sp>
      <p:sp>
        <p:nvSpPr>
          <p:cNvPr id="19" name="TextBox 18">
            <a:hlinkClick r:id="rId5"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22" name="TextBox 21">
            <a:hlinkClick r:id="rId6"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23" name="TextBox 22">
            <a:hlinkClick r:id="rId7"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24" name="TextBox 23">
            <a:hlinkClick r:id="rId8"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30" name="TextBox 29"/>
          <p:cNvSpPr txBox="1"/>
          <p:nvPr/>
        </p:nvSpPr>
        <p:spPr>
          <a:xfrm>
            <a:off x="6928911" y="3540783"/>
            <a:ext cx="2172715" cy="523220"/>
          </a:xfrm>
          <a:prstGeom prst="rect">
            <a:avLst/>
          </a:prstGeom>
          <a:noFill/>
        </p:spPr>
        <p:txBody>
          <a:bodyPr wrap="none" rtlCol="0">
            <a:spAutoFit/>
          </a:bodyPr>
          <a:lstStyle/>
          <a:p>
            <a:pPr algn="ctr"/>
            <a:r>
              <a:rPr lang="en-US" sz="1400" dirty="0" smtClean="0">
                <a:solidFill>
                  <a:srgbClr val="FF0000"/>
                </a:solidFill>
              </a:rPr>
              <a:t>western equatorial Atlantic</a:t>
            </a:r>
          </a:p>
          <a:p>
            <a:pPr algn="ctr"/>
            <a:r>
              <a:rPr lang="en-US" sz="1400" dirty="0" smtClean="0">
                <a:solidFill>
                  <a:srgbClr val="FF0000"/>
                </a:solidFill>
              </a:rPr>
              <a:t> (WEA)</a:t>
            </a:r>
            <a:endParaRPr lang="en-US" sz="1400" dirty="0">
              <a:solidFill>
                <a:srgbClr val="FF0000"/>
              </a:solidFill>
            </a:endParaRPr>
          </a:p>
        </p:txBody>
      </p:sp>
      <p:sp>
        <p:nvSpPr>
          <p:cNvPr id="31" name="Shape 166"/>
          <p:cNvSpPr txBox="1"/>
          <p:nvPr/>
        </p:nvSpPr>
        <p:spPr>
          <a:xfrm>
            <a:off x="7601072" y="5039093"/>
            <a:ext cx="504792" cy="2910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 sz="1100" dirty="0" smtClean="0">
                <a:solidFill>
                  <a:srgbClr val="FF0000"/>
                </a:solidFill>
                <a:latin typeface="Arial"/>
                <a:ea typeface="Arial"/>
                <a:cs typeface="Arial"/>
                <a:sym typeface="Arial"/>
              </a:rPr>
              <a:t>W</a:t>
            </a:r>
            <a:r>
              <a:rPr lang="es-ES_tradnl" sz="1100" dirty="0" smtClean="0">
                <a:solidFill>
                  <a:srgbClr val="FF0000"/>
                </a:solidFill>
                <a:latin typeface="Arial"/>
                <a:ea typeface="Arial"/>
                <a:cs typeface="Arial"/>
                <a:sym typeface="Arial"/>
              </a:rPr>
              <a:t>EA</a:t>
            </a:r>
            <a:endParaRPr lang="es" sz="1100" dirty="0">
              <a:solidFill>
                <a:srgbClr val="FF0000"/>
              </a:solidFill>
              <a:latin typeface="Arial"/>
              <a:ea typeface="Arial"/>
              <a:cs typeface="Arial"/>
              <a:sym typeface="Arial"/>
            </a:endParaRPr>
          </a:p>
        </p:txBody>
      </p:sp>
      <p:sp>
        <p:nvSpPr>
          <p:cNvPr id="32" name="Shape 167"/>
          <p:cNvSpPr/>
          <p:nvPr/>
        </p:nvSpPr>
        <p:spPr>
          <a:xfrm>
            <a:off x="7601072" y="5035813"/>
            <a:ext cx="490681" cy="298995"/>
          </a:xfrm>
          <a:prstGeom prst="rect">
            <a:avLst/>
          </a:prstGeom>
          <a:noFill/>
          <a:ln w="9525"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100">
              <a:solidFill>
                <a:srgbClr val="FF0000"/>
              </a:solidFill>
              <a:latin typeface="Arial"/>
              <a:ea typeface="Arial"/>
              <a:cs typeface="Arial"/>
              <a:sym typeface="Arial"/>
            </a:endParaRPr>
          </a:p>
        </p:txBody>
      </p:sp>
      <p:sp>
        <p:nvSpPr>
          <p:cNvPr id="33" name="CuadroTexto 10"/>
          <p:cNvSpPr txBox="1"/>
          <p:nvPr/>
        </p:nvSpPr>
        <p:spPr>
          <a:xfrm>
            <a:off x="1555932" y="3490756"/>
            <a:ext cx="1541182" cy="307777"/>
          </a:xfrm>
          <a:prstGeom prst="rect">
            <a:avLst/>
          </a:prstGeom>
          <a:noFill/>
        </p:spPr>
        <p:txBody>
          <a:bodyPr wrap="none" rtlCol="0">
            <a:spAutoFit/>
          </a:bodyPr>
          <a:lstStyle/>
          <a:p>
            <a:r>
              <a:rPr lang="es-ES" b="1" dirty="0" smtClean="0"/>
              <a:t>Meridional </a:t>
            </a:r>
            <a:r>
              <a:rPr lang="es-ES" b="1" dirty="0" err="1" smtClean="0"/>
              <a:t>wind</a:t>
            </a:r>
            <a:endParaRPr lang="es-ES" b="1" dirty="0"/>
          </a:p>
        </p:txBody>
      </p:sp>
      <p:sp>
        <p:nvSpPr>
          <p:cNvPr id="34" name="TextBox 33"/>
          <p:cNvSpPr txBox="1"/>
          <p:nvPr/>
        </p:nvSpPr>
        <p:spPr>
          <a:xfrm>
            <a:off x="4289776" y="1194288"/>
            <a:ext cx="4637669" cy="1815882"/>
          </a:xfrm>
          <a:prstGeom prst="rect">
            <a:avLst/>
          </a:prstGeom>
          <a:noFill/>
        </p:spPr>
        <p:txBody>
          <a:bodyPr wrap="square" rtlCol="0">
            <a:spAutoFit/>
          </a:bodyPr>
          <a:lstStyle/>
          <a:p>
            <a:pPr marL="285750" indent="-285750">
              <a:buFont typeface="Arial"/>
              <a:buChar char="•"/>
            </a:pPr>
            <a:r>
              <a:rPr lang="en-US" sz="1600" dirty="0" smtClean="0">
                <a:latin typeface="Arial"/>
                <a:cs typeface="Arial"/>
              </a:rPr>
              <a:t>Seasonal cycle in zonal winds largely reduced.</a:t>
            </a:r>
          </a:p>
          <a:p>
            <a:pPr marL="285750" indent="-285750">
              <a:buFont typeface="Arial"/>
              <a:buChar char="•"/>
            </a:pPr>
            <a:endParaRPr lang="en-US" sz="1600" dirty="0">
              <a:latin typeface="Arial"/>
              <a:cs typeface="Arial"/>
            </a:endParaRPr>
          </a:p>
          <a:p>
            <a:pPr marL="285750" indent="-285750">
              <a:buFont typeface="Arial"/>
              <a:buChar char="•"/>
            </a:pPr>
            <a:r>
              <a:rPr lang="en-US" sz="1600" dirty="0" smtClean="0">
                <a:latin typeface="Arial"/>
                <a:cs typeface="Arial"/>
              </a:rPr>
              <a:t>Seasonal cycle of </a:t>
            </a:r>
            <a:r>
              <a:rPr lang="en-US" sz="1600" dirty="0" err="1" smtClean="0">
                <a:latin typeface="Arial"/>
                <a:cs typeface="Arial"/>
              </a:rPr>
              <a:t>meridional</a:t>
            </a:r>
            <a:r>
              <a:rPr lang="en-US" sz="1600" dirty="0" smtClean="0">
                <a:latin typeface="Arial"/>
                <a:cs typeface="Arial"/>
              </a:rPr>
              <a:t> winds weaker.</a:t>
            </a:r>
          </a:p>
          <a:p>
            <a:endParaRPr lang="en-US" sz="1600" dirty="0" smtClean="0">
              <a:latin typeface="Arial"/>
              <a:cs typeface="Arial"/>
            </a:endParaRPr>
          </a:p>
          <a:p>
            <a:pPr marL="285750" indent="-285750">
              <a:buFont typeface="Arial"/>
              <a:buChar char="•"/>
            </a:pPr>
            <a:r>
              <a:rPr lang="en-US" sz="1600" dirty="0" smtClean="0">
                <a:latin typeface="Arial"/>
                <a:cs typeface="Arial"/>
              </a:rPr>
              <a:t>Seasonal cycle of SST is a key driver of the surface winds in the west.</a:t>
            </a:r>
          </a:p>
        </p:txBody>
      </p:sp>
      <p:sp>
        <p:nvSpPr>
          <p:cNvPr id="35" name="TextBox 34">
            <a:hlinkClick r:id="rId9"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22502133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5" descr="U_V_locations_PREFACEconf_fig.png"/>
          <p:cNvPicPr>
            <a:picLocks noChangeAspect="1"/>
          </p:cNvPicPr>
          <p:nvPr/>
        </p:nvPicPr>
        <p:blipFill rotWithShape="1">
          <a:blip r:embed="rId3">
            <a:extLst>
              <a:ext uri="{28A0092B-C50C-407E-A947-70E740481C1C}">
                <a14:useLocalDpi xmlns:a14="http://schemas.microsoft.com/office/drawing/2010/main" val="0"/>
              </a:ext>
            </a:extLst>
          </a:blip>
          <a:srcRect l="50779" t="5958" r="6869" b="6334"/>
          <a:stretch/>
        </p:blipFill>
        <p:spPr>
          <a:xfrm>
            <a:off x="284053" y="1107668"/>
            <a:ext cx="3872611" cy="4800031"/>
          </a:xfrm>
          <a:prstGeom prst="rect">
            <a:avLst/>
          </a:prstGeom>
        </p:spPr>
      </p:pic>
      <p:sp>
        <p:nvSpPr>
          <p:cNvPr id="3" name="CuadroTexto 2"/>
          <p:cNvSpPr txBox="1"/>
          <p:nvPr/>
        </p:nvSpPr>
        <p:spPr>
          <a:xfrm>
            <a:off x="367599" y="92129"/>
            <a:ext cx="8404626" cy="954107"/>
          </a:xfrm>
          <a:prstGeom prst="rect">
            <a:avLst/>
          </a:prstGeom>
          <a:noFill/>
        </p:spPr>
        <p:txBody>
          <a:bodyPr wrap="square" rtlCol="0">
            <a:spAutoFit/>
          </a:bodyPr>
          <a:lstStyle/>
          <a:p>
            <a:r>
              <a:rPr lang="es-ES" sz="2800" b="1" dirty="0" err="1">
                <a:cs typeface="Times New Roman"/>
              </a:rPr>
              <a:t>Results</a:t>
            </a:r>
            <a:r>
              <a:rPr lang="es-ES" sz="2800" b="1" dirty="0">
                <a:cs typeface="Times New Roman"/>
              </a:rPr>
              <a:t> </a:t>
            </a:r>
            <a:r>
              <a:rPr lang="es-ES" sz="2800" b="1" dirty="0" err="1" smtClean="0">
                <a:cs typeface="Times New Roman"/>
              </a:rPr>
              <a:t>Atmos</a:t>
            </a:r>
            <a:endParaRPr lang="es-ES" sz="2800" b="1" dirty="0">
              <a:cs typeface="Times New Roman"/>
            </a:endParaRPr>
          </a:p>
          <a:p>
            <a:endParaRPr lang="es-ES" sz="2800" b="1" dirty="0">
              <a:latin typeface="+mj-lt"/>
              <a:cs typeface="Times New Roman"/>
            </a:endParaRPr>
          </a:p>
        </p:txBody>
      </p:sp>
      <p:cxnSp>
        <p:nvCxnSpPr>
          <p:cNvPr id="4" name="Conector recto 3"/>
          <p:cNvCxnSpPr/>
          <p:nvPr/>
        </p:nvCxnSpPr>
        <p:spPr>
          <a:xfrm>
            <a:off x="367598" y="710329"/>
            <a:ext cx="840462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CuadroTexto 11"/>
          <p:cNvSpPr txBox="1"/>
          <p:nvPr/>
        </p:nvSpPr>
        <p:spPr>
          <a:xfrm>
            <a:off x="868868" y="2289487"/>
            <a:ext cx="1065541" cy="646331"/>
          </a:xfrm>
          <a:prstGeom prst="rect">
            <a:avLst/>
          </a:prstGeom>
          <a:noFill/>
        </p:spPr>
        <p:txBody>
          <a:bodyPr wrap="none" rtlCol="0">
            <a:spAutoFit/>
          </a:bodyPr>
          <a:lstStyle/>
          <a:p>
            <a:r>
              <a:rPr lang="es-ES" sz="1200" b="1" dirty="0" err="1" smtClean="0">
                <a:solidFill>
                  <a:srgbClr val="FF0000"/>
                </a:solidFill>
              </a:rPr>
              <a:t>climSST</a:t>
            </a:r>
            <a:endParaRPr lang="es-ES" sz="1200" b="1" dirty="0" smtClean="0">
              <a:solidFill>
                <a:srgbClr val="0000FF"/>
              </a:solidFill>
            </a:endParaRPr>
          </a:p>
          <a:p>
            <a:r>
              <a:rPr lang="es-ES" sz="1200" b="1" dirty="0" err="1" smtClean="0">
                <a:solidFill>
                  <a:srgbClr val="0000FF"/>
                </a:solidFill>
              </a:rPr>
              <a:t>eqmeanSST</a:t>
            </a:r>
            <a:endParaRPr lang="es-ES" sz="1200" b="1" dirty="0" smtClean="0">
              <a:solidFill>
                <a:srgbClr val="0000FF"/>
              </a:solidFill>
            </a:endParaRPr>
          </a:p>
          <a:p>
            <a:r>
              <a:rPr lang="es-ES" sz="1200" b="1" dirty="0" smtClean="0">
                <a:solidFill>
                  <a:srgbClr val="00FF00"/>
                </a:solidFill>
              </a:rPr>
              <a:t>JRA</a:t>
            </a:r>
            <a:endParaRPr lang="es-ES" sz="1200" b="1" dirty="0">
              <a:solidFill>
                <a:srgbClr val="00FF00"/>
              </a:solidFill>
            </a:endParaRPr>
          </a:p>
        </p:txBody>
      </p:sp>
      <p:sp>
        <p:nvSpPr>
          <p:cNvPr id="20" name="CuadroTexto 19"/>
          <p:cNvSpPr txBox="1"/>
          <p:nvPr/>
        </p:nvSpPr>
        <p:spPr>
          <a:xfrm>
            <a:off x="5337943" y="180976"/>
            <a:ext cx="3591298" cy="400110"/>
          </a:xfrm>
          <a:prstGeom prst="rect">
            <a:avLst/>
          </a:prstGeom>
          <a:noFill/>
        </p:spPr>
        <p:txBody>
          <a:bodyPr wrap="none" rtlCol="0">
            <a:spAutoFit/>
          </a:bodyPr>
          <a:lstStyle/>
          <a:p>
            <a:r>
              <a:rPr lang="es-ES" sz="2000" b="1" dirty="0" err="1">
                <a:cs typeface="Times New Roman"/>
              </a:rPr>
              <a:t>Seasonal</a:t>
            </a:r>
            <a:r>
              <a:rPr lang="es-ES" sz="2000" b="1" dirty="0">
                <a:cs typeface="Times New Roman"/>
              </a:rPr>
              <a:t> </a:t>
            </a:r>
            <a:r>
              <a:rPr lang="es-ES" sz="2000" b="1" dirty="0" err="1">
                <a:cs typeface="Times New Roman"/>
              </a:rPr>
              <a:t>cycle</a:t>
            </a:r>
            <a:r>
              <a:rPr lang="es-ES" sz="2000" b="1" dirty="0">
                <a:cs typeface="Times New Roman"/>
              </a:rPr>
              <a:t> of </a:t>
            </a:r>
            <a:r>
              <a:rPr lang="es-ES" sz="2000" b="1" dirty="0" err="1">
                <a:cs typeface="Times New Roman"/>
              </a:rPr>
              <a:t>the</a:t>
            </a:r>
            <a:r>
              <a:rPr lang="es-ES" sz="2000" b="1" dirty="0">
                <a:cs typeface="Times New Roman"/>
              </a:rPr>
              <a:t> </a:t>
            </a:r>
            <a:r>
              <a:rPr lang="es-ES" sz="2000" b="1" dirty="0" err="1">
                <a:cs typeface="Times New Roman"/>
              </a:rPr>
              <a:t>winds</a:t>
            </a:r>
            <a:endParaRPr lang="es-ES" sz="2000" b="1" dirty="0"/>
          </a:p>
        </p:txBody>
      </p:sp>
      <p:sp>
        <p:nvSpPr>
          <p:cNvPr id="19" name="TextBox 18">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22" name="TextBox 21">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23" name="TextBox 22">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24" name="TextBox 23">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25" name="CuadroTexto 7"/>
          <p:cNvSpPr txBox="1"/>
          <p:nvPr/>
        </p:nvSpPr>
        <p:spPr>
          <a:xfrm>
            <a:off x="1768732" y="937067"/>
            <a:ext cx="1122147" cy="307777"/>
          </a:xfrm>
          <a:prstGeom prst="rect">
            <a:avLst/>
          </a:prstGeom>
          <a:noFill/>
        </p:spPr>
        <p:txBody>
          <a:bodyPr wrap="none" rtlCol="0">
            <a:spAutoFit/>
          </a:bodyPr>
          <a:lstStyle/>
          <a:p>
            <a:r>
              <a:rPr lang="es-ES" b="1" dirty="0" smtClean="0"/>
              <a:t>Zonal </a:t>
            </a:r>
            <a:r>
              <a:rPr lang="es-ES" b="1" dirty="0" err="1" smtClean="0"/>
              <a:t>wind</a:t>
            </a:r>
            <a:endParaRPr lang="es-ES" b="1" dirty="0"/>
          </a:p>
        </p:txBody>
      </p:sp>
      <p:sp>
        <p:nvSpPr>
          <p:cNvPr id="30" name="CuadroTexto 10"/>
          <p:cNvSpPr txBox="1"/>
          <p:nvPr/>
        </p:nvSpPr>
        <p:spPr>
          <a:xfrm>
            <a:off x="1555932" y="3490756"/>
            <a:ext cx="1541182" cy="307777"/>
          </a:xfrm>
          <a:prstGeom prst="rect">
            <a:avLst/>
          </a:prstGeom>
          <a:noFill/>
        </p:spPr>
        <p:txBody>
          <a:bodyPr wrap="none" rtlCol="0">
            <a:spAutoFit/>
          </a:bodyPr>
          <a:lstStyle/>
          <a:p>
            <a:r>
              <a:rPr lang="es-ES" b="1" dirty="0" smtClean="0"/>
              <a:t>Meridional </a:t>
            </a:r>
            <a:r>
              <a:rPr lang="es-ES" b="1" dirty="0" err="1" smtClean="0"/>
              <a:t>wind</a:t>
            </a:r>
            <a:endParaRPr lang="es-ES" b="1" dirty="0"/>
          </a:p>
        </p:txBody>
      </p:sp>
      <p:pic>
        <p:nvPicPr>
          <p:cNvPr id="32" name="Shape 163" descr="3basinsMap.jpg"/>
          <p:cNvPicPr preferRelativeResize="0"/>
          <p:nvPr/>
        </p:nvPicPr>
        <p:blipFill rotWithShape="1">
          <a:blip r:embed="rId8">
            <a:alphaModFix/>
          </a:blip>
          <a:srcRect l="50533" t="19710" r="27491" b="20012"/>
          <a:stretch/>
        </p:blipFill>
        <p:spPr>
          <a:xfrm>
            <a:off x="7070115" y="4092543"/>
            <a:ext cx="1974328" cy="2269146"/>
          </a:xfrm>
          <a:prstGeom prst="rect">
            <a:avLst/>
          </a:prstGeom>
          <a:noFill/>
          <a:ln>
            <a:noFill/>
          </a:ln>
        </p:spPr>
      </p:pic>
      <p:sp>
        <p:nvSpPr>
          <p:cNvPr id="33" name="Shape 166"/>
          <p:cNvSpPr txBox="1"/>
          <p:nvPr/>
        </p:nvSpPr>
        <p:spPr>
          <a:xfrm>
            <a:off x="8044607" y="5133943"/>
            <a:ext cx="504792" cy="2910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s-ES_tradnl" sz="1100" dirty="0">
                <a:solidFill>
                  <a:srgbClr val="0000FF"/>
                </a:solidFill>
                <a:latin typeface="Arial"/>
                <a:ea typeface="Arial"/>
                <a:cs typeface="Arial"/>
                <a:sym typeface="Arial"/>
              </a:rPr>
              <a:t>E</a:t>
            </a:r>
            <a:r>
              <a:rPr lang="es-ES_tradnl" sz="1100" dirty="0" smtClean="0">
                <a:solidFill>
                  <a:srgbClr val="0000FF"/>
                </a:solidFill>
                <a:latin typeface="Arial"/>
                <a:ea typeface="Arial"/>
                <a:cs typeface="Arial"/>
                <a:sym typeface="Arial"/>
              </a:rPr>
              <a:t>EA</a:t>
            </a:r>
            <a:endParaRPr lang="es" sz="1100" dirty="0">
              <a:solidFill>
                <a:srgbClr val="0000FF"/>
              </a:solidFill>
              <a:latin typeface="Arial"/>
              <a:ea typeface="Arial"/>
              <a:cs typeface="Arial"/>
              <a:sym typeface="Arial"/>
            </a:endParaRPr>
          </a:p>
        </p:txBody>
      </p:sp>
      <p:sp>
        <p:nvSpPr>
          <p:cNvPr id="34" name="Shape 167"/>
          <p:cNvSpPr/>
          <p:nvPr/>
        </p:nvSpPr>
        <p:spPr>
          <a:xfrm>
            <a:off x="8072829" y="5116552"/>
            <a:ext cx="490681" cy="298995"/>
          </a:xfrm>
          <a:prstGeom prst="rect">
            <a:avLst/>
          </a:prstGeom>
          <a:noFill/>
          <a:ln w="9525" cap="flat" cmpd="sng">
            <a:solidFill>
              <a:srgbClr val="0000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100">
              <a:solidFill>
                <a:srgbClr val="0000FF"/>
              </a:solidFill>
              <a:latin typeface="Arial"/>
              <a:ea typeface="Arial"/>
              <a:cs typeface="Arial"/>
              <a:sym typeface="Arial"/>
            </a:endParaRPr>
          </a:p>
        </p:txBody>
      </p:sp>
      <p:sp>
        <p:nvSpPr>
          <p:cNvPr id="35" name="TextBox 34"/>
          <p:cNvSpPr txBox="1"/>
          <p:nvPr/>
        </p:nvSpPr>
        <p:spPr>
          <a:xfrm>
            <a:off x="6946151" y="3730136"/>
            <a:ext cx="2133918" cy="523220"/>
          </a:xfrm>
          <a:prstGeom prst="rect">
            <a:avLst/>
          </a:prstGeom>
          <a:noFill/>
        </p:spPr>
        <p:txBody>
          <a:bodyPr wrap="none" rtlCol="0">
            <a:spAutoFit/>
          </a:bodyPr>
          <a:lstStyle/>
          <a:p>
            <a:pPr algn="ctr"/>
            <a:r>
              <a:rPr lang="en-US" sz="1400" dirty="0">
                <a:solidFill>
                  <a:srgbClr val="0000FF"/>
                </a:solidFill>
              </a:rPr>
              <a:t>e</a:t>
            </a:r>
            <a:r>
              <a:rPr lang="en-US" sz="1400" dirty="0" smtClean="0">
                <a:solidFill>
                  <a:srgbClr val="0000FF"/>
                </a:solidFill>
              </a:rPr>
              <a:t>astern equatorial Atlantic</a:t>
            </a:r>
          </a:p>
          <a:p>
            <a:pPr algn="ctr"/>
            <a:r>
              <a:rPr lang="en-US" sz="1400" dirty="0" smtClean="0">
                <a:solidFill>
                  <a:srgbClr val="0000FF"/>
                </a:solidFill>
              </a:rPr>
              <a:t> (EEA)</a:t>
            </a:r>
            <a:endParaRPr lang="en-US" sz="1400" dirty="0">
              <a:solidFill>
                <a:srgbClr val="0000FF"/>
              </a:solidFill>
            </a:endParaRPr>
          </a:p>
        </p:txBody>
      </p:sp>
      <p:sp>
        <p:nvSpPr>
          <p:cNvPr id="36" name="TextBox 35"/>
          <p:cNvSpPr txBox="1"/>
          <p:nvPr/>
        </p:nvSpPr>
        <p:spPr>
          <a:xfrm>
            <a:off x="4289776" y="1194288"/>
            <a:ext cx="4637669" cy="584776"/>
          </a:xfrm>
          <a:prstGeom prst="rect">
            <a:avLst/>
          </a:prstGeom>
          <a:noFill/>
        </p:spPr>
        <p:txBody>
          <a:bodyPr wrap="square" rtlCol="0">
            <a:spAutoFit/>
          </a:bodyPr>
          <a:lstStyle/>
          <a:p>
            <a:pPr marL="285750" indent="-285750">
              <a:buFont typeface="Arial"/>
              <a:buChar char="•"/>
            </a:pPr>
            <a:r>
              <a:rPr lang="en-US" sz="1600" dirty="0" smtClean="0">
                <a:latin typeface="Arial"/>
                <a:cs typeface="Arial"/>
              </a:rPr>
              <a:t>Zonal wind insensitive to seasonal changes of equatorial SST in the east.</a:t>
            </a:r>
          </a:p>
        </p:txBody>
      </p:sp>
      <p:sp>
        <p:nvSpPr>
          <p:cNvPr id="37" name="TextBox 36"/>
          <p:cNvSpPr txBox="1"/>
          <p:nvPr/>
        </p:nvSpPr>
        <p:spPr>
          <a:xfrm>
            <a:off x="4289776" y="2500059"/>
            <a:ext cx="4637669" cy="830997"/>
          </a:xfrm>
          <a:prstGeom prst="rect">
            <a:avLst/>
          </a:prstGeom>
          <a:noFill/>
        </p:spPr>
        <p:txBody>
          <a:bodyPr wrap="square" rtlCol="0">
            <a:spAutoFit/>
          </a:bodyPr>
          <a:lstStyle/>
          <a:p>
            <a:pPr marL="285750" indent="-285750">
              <a:buFont typeface="Arial"/>
              <a:buChar char="•"/>
            </a:pPr>
            <a:r>
              <a:rPr lang="en-US" sz="1600" dirty="0" smtClean="0">
                <a:latin typeface="Arial"/>
                <a:cs typeface="Arial"/>
              </a:rPr>
              <a:t>The onset of the monsoon </a:t>
            </a:r>
            <a:r>
              <a:rPr lang="en-US" sz="1600" dirty="0">
                <a:latin typeface="Arial"/>
                <a:cs typeface="Arial"/>
              </a:rPr>
              <a:t>(abrupt </a:t>
            </a:r>
            <a:r>
              <a:rPr lang="en-US" sz="1600" dirty="0" smtClean="0">
                <a:latin typeface="Arial"/>
                <a:cs typeface="Arial"/>
              </a:rPr>
              <a:t>jump </a:t>
            </a:r>
            <a:r>
              <a:rPr lang="en-US" sz="1600" dirty="0">
                <a:latin typeface="Arial"/>
                <a:cs typeface="Arial"/>
              </a:rPr>
              <a:t>in the </a:t>
            </a:r>
            <a:r>
              <a:rPr lang="en-US" sz="1600" dirty="0" err="1">
                <a:latin typeface="Arial"/>
                <a:cs typeface="Arial"/>
              </a:rPr>
              <a:t>meridional</a:t>
            </a:r>
            <a:r>
              <a:rPr lang="en-US" sz="1600" dirty="0">
                <a:latin typeface="Arial"/>
                <a:cs typeface="Arial"/>
              </a:rPr>
              <a:t> </a:t>
            </a:r>
            <a:r>
              <a:rPr lang="en-US" sz="1600" dirty="0" smtClean="0">
                <a:latin typeface="Arial"/>
                <a:cs typeface="Arial"/>
              </a:rPr>
              <a:t>wind) is missed </a:t>
            </a:r>
            <a:r>
              <a:rPr lang="en-US" sz="1600" dirty="0">
                <a:latin typeface="Arial"/>
                <a:cs typeface="Arial"/>
              </a:rPr>
              <a:t>without seasonal changes in equatorial SST</a:t>
            </a:r>
            <a:r>
              <a:rPr lang="en-US" sz="1600" dirty="0" smtClean="0">
                <a:latin typeface="Arial"/>
                <a:cs typeface="Arial"/>
              </a:rPr>
              <a:t>.</a:t>
            </a:r>
            <a:endParaRPr lang="en-US" sz="1600" dirty="0">
              <a:latin typeface="Arial"/>
              <a:cs typeface="Arial"/>
            </a:endParaRPr>
          </a:p>
        </p:txBody>
      </p:sp>
      <p:sp>
        <p:nvSpPr>
          <p:cNvPr id="38" name="TextBox 37">
            <a:hlinkClick r:id="rId9"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2471621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ector recto 6"/>
          <p:cNvCxnSpPr/>
          <p:nvPr/>
        </p:nvCxnSpPr>
        <p:spPr>
          <a:xfrm>
            <a:off x="367598" y="710329"/>
            <a:ext cx="840462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 name="CuadroTexto 5"/>
          <p:cNvSpPr txBox="1"/>
          <p:nvPr/>
        </p:nvSpPr>
        <p:spPr>
          <a:xfrm>
            <a:off x="367599" y="92129"/>
            <a:ext cx="8404626" cy="523220"/>
          </a:xfrm>
          <a:prstGeom prst="rect">
            <a:avLst/>
          </a:prstGeom>
          <a:noFill/>
        </p:spPr>
        <p:txBody>
          <a:bodyPr wrap="square" rtlCol="0">
            <a:spAutoFit/>
          </a:bodyPr>
          <a:lstStyle/>
          <a:p>
            <a:r>
              <a:rPr lang="es-ES" sz="2800" b="1" dirty="0" err="1" smtClean="0">
                <a:latin typeface="+mj-lt"/>
                <a:cs typeface="Times New Roman"/>
              </a:rPr>
              <a:t>Results</a:t>
            </a:r>
            <a:r>
              <a:rPr lang="es-ES" sz="2800" b="1" dirty="0" smtClean="0">
                <a:latin typeface="+mj-lt"/>
                <a:cs typeface="Times New Roman"/>
              </a:rPr>
              <a:t> </a:t>
            </a:r>
            <a:r>
              <a:rPr lang="es-ES" sz="2800" b="1" dirty="0" err="1" smtClean="0">
                <a:latin typeface="+mj-lt"/>
                <a:cs typeface="Times New Roman"/>
              </a:rPr>
              <a:t>Atmos</a:t>
            </a:r>
            <a:endParaRPr lang="es-ES" sz="2800" b="1" dirty="0">
              <a:latin typeface="+mj-lt"/>
              <a:cs typeface="Times New Roman"/>
            </a:endParaRPr>
          </a:p>
        </p:txBody>
      </p:sp>
      <p:sp>
        <p:nvSpPr>
          <p:cNvPr id="5" name="CuadroTexto 4"/>
          <p:cNvSpPr txBox="1"/>
          <p:nvPr/>
        </p:nvSpPr>
        <p:spPr>
          <a:xfrm>
            <a:off x="5354652" y="178125"/>
            <a:ext cx="3634253" cy="400110"/>
          </a:xfrm>
          <a:prstGeom prst="rect">
            <a:avLst/>
          </a:prstGeom>
          <a:noFill/>
        </p:spPr>
        <p:txBody>
          <a:bodyPr wrap="none" rtlCol="0">
            <a:spAutoFit/>
          </a:bodyPr>
          <a:lstStyle/>
          <a:p>
            <a:r>
              <a:rPr lang="es-ES" sz="2000" b="1" dirty="0" err="1" smtClean="0"/>
              <a:t>Seasonal</a:t>
            </a:r>
            <a:r>
              <a:rPr lang="es-ES" sz="2000" b="1" dirty="0" smtClean="0"/>
              <a:t> </a:t>
            </a:r>
            <a:r>
              <a:rPr lang="es-ES" sz="2000" b="1" dirty="0" err="1" smtClean="0"/>
              <a:t>cycle</a:t>
            </a:r>
            <a:r>
              <a:rPr lang="es-ES" sz="2000" b="1" dirty="0" smtClean="0"/>
              <a:t> </a:t>
            </a:r>
            <a:r>
              <a:rPr lang="es-ES" sz="2000" b="1" dirty="0" err="1" smtClean="0"/>
              <a:t>precipitation</a:t>
            </a:r>
            <a:endParaRPr lang="es-ES" sz="2000" b="1" dirty="0"/>
          </a:p>
        </p:txBody>
      </p:sp>
      <p:grpSp>
        <p:nvGrpSpPr>
          <p:cNvPr id="2" name="Group 1"/>
          <p:cNvGrpSpPr/>
          <p:nvPr/>
        </p:nvGrpSpPr>
        <p:grpSpPr>
          <a:xfrm>
            <a:off x="341153" y="1153096"/>
            <a:ext cx="8604000" cy="5085723"/>
            <a:chOff x="341153" y="1153096"/>
            <a:chExt cx="8604000" cy="5085723"/>
          </a:xfrm>
        </p:grpSpPr>
        <p:pic>
          <p:nvPicPr>
            <p:cNvPr id="3" name="Imagen 2" descr="Fig5.tiff"/>
            <p:cNvPicPr>
              <a:picLocks noChangeAspect="1"/>
            </p:cNvPicPr>
            <p:nvPr/>
          </p:nvPicPr>
          <p:blipFill rotWithShape="1">
            <a:blip r:embed="rId3">
              <a:extLst>
                <a:ext uri="{28A0092B-C50C-407E-A947-70E740481C1C}">
                  <a14:useLocalDpi xmlns:a14="http://schemas.microsoft.com/office/drawing/2010/main" val="0"/>
                </a:ext>
              </a:extLst>
            </a:blip>
            <a:srcRect l="14619" t="24368" r="16857" b="50533"/>
            <a:stretch/>
          </p:blipFill>
          <p:spPr>
            <a:xfrm>
              <a:off x="367598" y="1153096"/>
              <a:ext cx="8577555" cy="2356327"/>
            </a:xfrm>
            <a:prstGeom prst="rect">
              <a:avLst/>
            </a:prstGeom>
          </p:spPr>
        </p:pic>
        <p:pic>
          <p:nvPicPr>
            <p:cNvPr id="8" name="Imagen 7" descr="Fig5.tiff"/>
            <p:cNvPicPr>
              <a:picLocks noChangeAspect="1"/>
            </p:cNvPicPr>
            <p:nvPr/>
          </p:nvPicPr>
          <p:blipFill rotWithShape="1">
            <a:blip r:embed="rId3">
              <a:extLst>
                <a:ext uri="{28A0092B-C50C-407E-A947-70E740481C1C}">
                  <a14:useLocalDpi xmlns:a14="http://schemas.microsoft.com/office/drawing/2010/main" val="0"/>
                </a:ext>
              </a:extLst>
            </a:blip>
            <a:srcRect l="14780" t="74050" r="17244" b="-1"/>
            <a:stretch/>
          </p:blipFill>
          <p:spPr>
            <a:xfrm>
              <a:off x="341153" y="3775330"/>
              <a:ext cx="8604000" cy="2463489"/>
            </a:xfrm>
            <a:prstGeom prst="rect">
              <a:avLst/>
            </a:prstGeom>
          </p:spPr>
        </p:pic>
      </p:grpSp>
      <p:sp>
        <p:nvSpPr>
          <p:cNvPr id="14" name="TextBox 13">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6" name="TextBox 15">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7" name="TextBox 16">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13" name="TextBox 12">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0402469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9" y="92129"/>
            <a:ext cx="8404626" cy="954107"/>
          </a:xfrm>
          <a:prstGeom prst="rect">
            <a:avLst/>
          </a:prstGeom>
          <a:noFill/>
        </p:spPr>
        <p:txBody>
          <a:bodyPr wrap="square" rtlCol="0">
            <a:spAutoFit/>
          </a:bodyPr>
          <a:lstStyle/>
          <a:p>
            <a:r>
              <a:rPr lang="es-ES" sz="2800" b="1" dirty="0" err="1">
                <a:cs typeface="Times New Roman"/>
              </a:rPr>
              <a:t>Results</a:t>
            </a:r>
            <a:r>
              <a:rPr lang="es-ES" sz="2800" b="1" dirty="0">
                <a:cs typeface="Times New Roman"/>
              </a:rPr>
              <a:t> </a:t>
            </a:r>
            <a:r>
              <a:rPr lang="es-ES" sz="2800" b="1" dirty="0" err="1" smtClean="0">
                <a:cs typeface="Times New Roman"/>
              </a:rPr>
              <a:t>Atmos</a:t>
            </a:r>
            <a:endParaRPr lang="es-ES" sz="2800" b="1" dirty="0">
              <a:cs typeface="Times New Roman"/>
            </a:endParaRPr>
          </a:p>
          <a:p>
            <a:endParaRPr lang="es-ES" sz="2800" b="1" dirty="0">
              <a:latin typeface="+mj-lt"/>
              <a:cs typeface="Times New Roman"/>
            </a:endParaRPr>
          </a:p>
        </p:txBody>
      </p:sp>
      <p:sp>
        <p:nvSpPr>
          <p:cNvPr id="6" name="CuadroTexto 5"/>
          <p:cNvSpPr txBox="1"/>
          <p:nvPr/>
        </p:nvSpPr>
        <p:spPr>
          <a:xfrm>
            <a:off x="4803255" y="180976"/>
            <a:ext cx="4218347" cy="400110"/>
          </a:xfrm>
          <a:prstGeom prst="rect">
            <a:avLst/>
          </a:prstGeom>
          <a:noFill/>
        </p:spPr>
        <p:txBody>
          <a:bodyPr wrap="none" rtlCol="0">
            <a:spAutoFit/>
          </a:bodyPr>
          <a:lstStyle/>
          <a:p>
            <a:r>
              <a:rPr lang="es-ES" sz="2000" b="1" dirty="0" err="1" smtClean="0">
                <a:cs typeface="Times New Roman"/>
              </a:rPr>
              <a:t>Variance</a:t>
            </a:r>
            <a:r>
              <a:rPr lang="es-ES" sz="2000" b="1" dirty="0" smtClean="0">
                <a:cs typeface="Times New Roman"/>
              </a:rPr>
              <a:t> </a:t>
            </a:r>
            <a:r>
              <a:rPr lang="es-ES" sz="2000" b="1" dirty="0" err="1" smtClean="0">
                <a:cs typeface="Times New Roman"/>
              </a:rPr>
              <a:t>not</a:t>
            </a:r>
            <a:r>
              <a:rPr lang="es-ES" sz="2000" b="1" dirty="0" smtClean="0">
                <a:cs typeface="Times New Roman"/>
              </a:rPr>
              <a:t> </a:t>
            </a:r>
            <a:r>
              <a:rPr lang="es-ES" sz="2000" b="1" dirty="0" err="1" smtClean="0">
                <a:cs typeface="Times New Roman"/>
              </a:rPr>
              <a:t>explained</a:t>
            </a:r>
            <a:r>
              <a:rPr lang="es-ES" sz="2000" b="1" dirty="0" smtClean="0">
                <a:cs typeface="Times New Roman"/>
              </a:rPr>
              <a:t> </a:t>
            </a:r>
            <a:r>
              <a:rPr lang="es-ES" sz="2000" b="1" dirty="0" err="1" smtClean="0">
                <a:cs typeface="Times New Roman"/>
              </a:rPr>
              <a:t>by</a:t>
            </a:r>
            <a:r>
              <a:rPr lang="es-ES" sz="2000" b="1" dirty="0" smtClean="0">
                <a:cs typeface="Times New Roman"/>
              </a:rPr>
              <a:t> </a:t>
            </a:r>
            <a:r>
              <a:rPr lang="es-ES" sz="2000" b="1" dirty="0" err="1" smtClean="0">
                <a:cs typeface="Times New Roman"/>
              </a:rPr>
              <a:t>eqSST</a:t>
            </a:r>
            <a:endParaRPr lang="es-ES" sz="2000" b="1" dirty="0"/>
          </a:p>
        </p:txBody>
      </p:sp>
      <p:grpSp>
        <p:nvGrpSpPr>
          <p:cNvPr id="4" name="Group 3"/>
          <p:cNvGrpSpPr/>
          <p:nvPr/>
        </p:nvGrpSpPr>
        <p:grpSpPr>
          <a:xfrm>
            <a:off x="1503809" y="1093221"/>
            <a:ext cx="6008314" cy="5403133"/>
            <a:chOff x="1503809" y="1327189"/>
            <a:chExt cx="6008314" cy="5403133"/>
          </a:xfrm>
        </p:grpSpPr>
        <p:grpSp>
          <p:nvGrpSpPr>
            <p:cNvPr id="2" name="Group 1"/>
            <p:cNvGrpSpPr/>
            <p:nvPr/>
          </p:nvGrpSpPr>
          <p:grpSpPr>
            <a:xfrm>
              <a:off x="1503809" y="1586604"/>
              <a:ext cx="6008314" cy="5143718"/>
              <a:chOff x="1503809" y="1586604"/>
              <a:chExt cx="6008314" cy="5143718"/>
            </a:xfrm>
          </p:grpSpPr>
          <p:pic>
            <p:nvPicPr>
              <p:cNvPr id="7" name="Imagen 6" descr="FIgure8b.png"/>
              <p:cNvPicPr>
                <a:picLocks noChangeAspect="1"/>
              </p:cNvPicPr>
              <p:nvPr/>
            </p:nvPicPr>
            <p:blipFill rotWithShape="1">
              <a:blip r:embed="rId3">
                <a:extLst>
                  <a:ext uri="{28A0092B-C50C-407E-A947-70E740481C1C}">
                    <a14:useLocalDpi xmlns:a14="http://schemas.microsoft.com/office/drawing/2010/main" val="0"/>
                  </a:ext>
                </a:extLst>
              </a:blip>
              <a:srcRect l="35427" t="69492" r="36249" b="8280"/>
              <a:stretch/>
            </p:blipFill>
            <p:spPr>
              <a:xfrm>
                <a:off x="1503809" y="1586604"/>
                <a:ext cx="6008314" cy="2520000"/>
              </a:xfrm>
              <a:prstGeom prst="rect">
                <a:avLst/>
              </a:prstGeom>
            </p:spPr>
          </p:pic>
          <p:pic>
            <p:nvPicPr>
              <p:cNvPr id="8" name="Imagen 7" descr="FIgure8b.png"/>
              <p:cNvPicPr>
                <a:picLocks noChangeAspect="1"/>
              </p:cNvPicPr>
              <p:nvPr/>
            </p:nvPicPr>
            <p:blipFill rotWithShape="1">
              <a:blip r:embed="rId3">
                <a:extLst>
                  <a:ext uri="{28A0092B-C50C-407E-A947-70E740481C1C}">
                    <a14:useLocalDpi xmlns:a14="http://schemas.microsoft.com/office/drawing/2010/main" val="0"/>
                  </a:ext>
                </a:extLst>
              </a:blip>
              <a:srcRect l="63729" t="69492" r="8474" b="8280"/>
              <a:stretch/>
            </p:blipFill>
            <p:spPr>
              <a:xfrm>
                <a:off x="1554298" y="4210322"/>
                <a:ext cx="5896710" cy="2520000"/>
              </a:xfrm>
              <a:prstGeom prst="rect">
                <a:avLst/>
              </a:prstGeom>
            </p:spPr>
          </p:pic>
        </p:grpSp>
        <p:sp>
          <p:nvSpPr>
            <p:cNvPr id="12" name="CuadroTexto 11"/>
            <p:cNvSpPr txBox="1"/>
            <p:nvPr/>
          </p:nvSpPr>
          <p:spPr>
            <a:xfrm>
              <a:off x="2957493" y="1420489"/>
              <a:ext cx="2940784" cy="307777"/>
            </a:xfrm>
            <a:prstGeom prst="rect">
              <a:avLst/>
            </a:prstGeom>
            <a:solidFill>
              <a:srgbClr val="FFFFFF"/>
            </a:solidFill>
          </p:spPr>
          <p:txBody>
            <a:bodyPr wrap="square" rtlCol="0">
              <a:spAutoFit/>
            </a:bodyPr>
            <a:lstStyle/>
            <a:p>
              <a:endParaRPr lang="es-ES" dirty="0"/>
            </a:p>
          </p:txBody>
        </p:sp>
        <p:sp>
          <p:nvSpPr>
            <p:cNvPr id="13" name="CuadroTexto 12"/>
            <p:cNvSpPr txBox="1"/>
            <p:nvPr/>
          </p:nvSpPr>
          <p:spPr>
            <a:xfrm>
              <a:off x="2676429" y="3945781"/>
              <a:ext cx="3204265" cy="348101"/>
            </a:xfrm>
            <a:prstGeom prst="rect">
              <a:avLst/>
            </a:prstGeom>
            <a:solidFill>
              <a:srgbClr val="FFFFFF"/>
            </a:solidFill>
          </p:spPr>
          <p:txBody>
            <a:bodyPr wrap="square" rtlCol="0">
              <a:spAutoFit/>
            </a:bodyPr>
            <a:lstStyle/>
            <a:p>
              <a:endParaRPr lang="es-ES" dirty="0"/>
            </a:p>
          </p:txBody>
        </p:sp>
        <p:sp>
          <p:nvSpPr>
            <p:cNvPr id="11" name="CuadroTexto 10"/>
            <p:cNvSpPr txBox="1"/>
            <p:nvPr/>
          </p:nvSpPr>
          <p:spPr>
            <a:xfrm>
              <a:off x="4021914" y="1327189"/>
              <a:ext cx="314321" cy="307777"/>
            </a:xfrm>
            <a:prstGeom prst="rect">
              <a:avLst/>
            </a:prstGeom>
            <a:noFill/>
          </p:spPr>
          <p:txBody>
            <a:bodyPr wrap="none" rtlCol="0">
              <a:spAutoFit/>
            </a:bodyPr>
            <a:lstStyle/>
            <a:p>
              <a:r>
                <a:rPr lang="es-ES" b="1" dirty="0"/>
                <a:t>U</a:t>
              </a:r>
            </a:p>
          </p:txBody>
        </p:sp>
        <p:sp>
          <p:nvSpPr>
            <p:cNvPr id="15" name="CuadroTexto 14"/>
            <p:cNvSpPr txBox="1"/>
            <p:nvPr/>
          </p:nvSpPr>
          <p:spPr>
            <a:xfrm>
              <a:off x="4103554" y="3995917"/>
              <a:ext cx="331689" cy="307777"/>
            </a:xfrm>
            <a:prstGeom prst="rect">
              <a:avLst/>
            </a:prstGeom>
            <a:noFill/>
          </p:spPr>
          <p:txBody>
            <a:bodyPr wrap="square" rtlCol="0">
              <a:spAutoFit/>
            </a:bodyPr>
            <a:lstStyle/>
            <a:p>
              <a:r>
                <a:rPr lang="es-ES" b="1" dirty="0" smtClean="0"/>
                <a:t>V</a:t>
              </a:r>
              <a:endParaRPr lang="es-ES" b="1" dirty="0"/>
            </a:p>
          </p:txBody>
        </p:sp>
      </p:grpSp>
      <p:cxnSp>
        <p:nvCxnSpPr>
          <p:cNvPr id="16" name="Conector recto 15"/>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4" name="CuadroTexto 13"/>
          <p:cNvSpPr txBox="1"/>
          <p:nvPr/>
        </p:nvSpPr>
        <p:spPr>
          <a:xfrm>
            <a:off x="367597" y="748368"/>
            <a:ext cx="5700248" cy="400110"/>
          </a:xfrm>
          <a:prstGeom prst="rect">
            <a:avLst/>
          </a:prstGeom>
          <a:noFill/>
        </p:spPr>
        <p:txBody>
          <a:bodyPr wrap="none" rtlCol="0">
            <a:spAutoFit/>
          </a:bodyPr>
          <a:lstStyle/>
          <a:p>
            <a:r>
              <a:rPr lang="es-ES" sz="2000" b="1" dirty="0" err="1" smtClean="0"/>
              <a:t>Squared</a:t>
            </a:r>
            <a:r>
              <a:rPr lang="es-ES" sz="2000" b="1" dirty="0" smtClean="0"/>
              <a:t> </a:t>
            </a:r>
            <a:r>
              <a:rPr lang="es-ES" sz="2000" b="1" dirty="0" err="1" smtClean="0"/>
              <a:t>correlation</a:t>
            </a:r>
            <a:r>
              <a:rPr lang="es-ES" sz="2000" b="1" dirty="0" smtClean="0"/>
              <a:t> of </a:t>
            </a:r>
            <a:r>
              <a:rPr lang="es-ES" sz="2000" b="1" dirty="0" err="1" smtClean="0"/>
              <a:t>climSST</a:t>
            </a:r>
            <a:r>
              <a:rPr lang="es-ES" sz="2000" b="1" dirty="0" smtClean="0"/>
              <a:t> - </a:t>
            </a:r>
            <a:r>
              <a:rPr lang="es-ES" sz="2000" b="1" dirty="0" err="1" smtClean="0"/>
              <a:t>eqmeanSST</a:t>
            </a:r>
            <a:endParaRPr lang="es-ES" sz="2000" dirty="0"/>
          </a:p>
        </p:txBody>
      </p:sp>
      <p:sp>
        <p:nvSpPr>
          <p:cNvPr id="17" name="TextBox 16">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9" name="TextBox 18">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20" name="TextBox 19">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21" name="TextBox 20">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22" name="TextBox 21">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7028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9" y="92129"/>
            <a:ext cx="8404626" cy="523220"/>
          </a:xfrm>
          <a:prstGeom prst="rect">
            <a:avLst/>
          </a:prstGeom>
          <a:noFill/>
        </p:spPr>
        <p:txBody>
          <a:bodyPr wrap="square" rtlCol="0">
            <a:spAutoFit/>
          </a:bodyPr>
          <a:lstStyle/>
          <a:p>
            <a:r>
              <a:rPr lang="es-ES" sz="2800" b="1" dirty="0" err="1">
                <a:cs typeface="Times New Roman"/>
              </a:rPr>
              <a:t>Results</a:t>
            </a:r>
            <a:r>
              <a:rPr lang="es-ES" sz="2800" b="1" dirty="0">
                <a:cs typeface="Times New Roman"/>
              </a:rPr>
              <a:t> </a:t>
            </a:r>
            <a:r>
              <a:rPr lang="es-ES" sz="2800" b="1" dirty="0" err="1" smtClean="0">
                <a:cs typeface="Times New Roman"/>
              </a:rPr>
              <a:t>Atmos</a:t>
            </a:r>
            <a:endParaRPr lang="es-ES" sz="2800" b="1" dirty="0">
              <a:cs typeface="Times New Roman"/>
            </a:endParaRPr>
          </a:p>
        </p:txBody>
      </p:sp>
      <p:cxnSp>
        <p:nvCxnSpPr>
          <p:cNvPr id="4" name="Conector recto 3"/>
          <p:cNvCxnSpPr/>
          <p:nvPr/>
        </p:nvCxnSpPr>
        <p:spPr>
          <a:xfrm>
            <a:off x="367598" y="710329"/>
            <a:ext cx="840462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4508445" y="178125"/>
            <a:ext cx="4430870" cy="400110"/>
          </a:xfrm>
          <a:prstGeom prst="rect">
            <a:avLst/>
          </a:prstGeom>
          <a:noFill/>
        </p:spPr>
        <p:txBody>
          <a:bodyPr wrap="none" rtlCol="0">
            <a:spAutoFit/>
          </a:bodyPr>
          <a:lstStyle/>
          <a:p>
            <a:r>
              <a:rPr lang="es-ES" sz="2000" b="1" dirty="0" err="1" smtClean="0"/>
              <a:t>Coupled</a:t>
            </a:r>
            <a:r>
              <a:rPr lang="es-ES" sz="2000" b="1" dirty="0" smtClean="0"/>
              <a:t> </a:t>
            </a:r>
            <a:r>
              <a:rPr lang="es-ES" sz="2000" b="1" dirty="0"/>
              <a:t>O</a:t>
            </a:r>
            <a:r>
              <a:rPr lang="es-ES" sz="2000" b="1" dirty="0" smtClean="0"/>
              <a:t>-A </a:t>
            </a:r>
            <a:r>
              <a:rPr lang="es-ES" sz="2000" b="1" dirty="0" err="1" smtClean="0"/>
              <a:t>mode</a:t>
            </a:r>
            <a:r>
              <a:rPr lang="es-ES" sz="2000" b="1" dirty="0" smtClean="0"/>
              <a:t> at </a:t>
            </a:r>
            <a:r>
              <a:rPr lang="es-ES" sz="2000" b="1" dirty="0" err="1" smtClean="0"/>
              <a:t>the</a:t>
            </a:r>
            <a:r>
              <a:rPr lang="es-ES" sz="2000" b="1" dirty="0" smtClean="0"/>
              <a:t> </a:t>
            </a:r>
            <a:r>
              <a:rPr lang="es-ES" sz="2000" b="1" dirty="0" err="1" smtClean="0"/>
              <a:t>equator</a:t>
            </a:r>
            <a:endParaRPr lang="es-ES" sz="2000" b="1" dirty="0"/>
          </a:p>
        </p:txBody>
      </p:sp>
      <p:sp>
        <p:nvSpPr>
          <p:cNvPr id="18" name="TextBox 17">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20" name="TextBox 19">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21" name="TextBox 20">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22" name="TextBox 21">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23" name="CuadroTexto 2"/>
          <p:cNvSpPr txBox="1"/>
          <p:nvPr/>
        </p:nvSpPr>
        <p:spPr>
          <a:xfrm>
            <a:off x="349702" y="975418"/>
            <a:ext cx="8404627" cy="338554"/>
          </a:xfrm>
          <a:prstGeom prst="rect">
            <a:avLst/>
          </a:prstGeom>
          <a:noFill/>
        </p:spPr>
        <p:txBody>
          <a:bodyPr wrap="square" rtlCol="0">
            <a:spAutoFit/>
          </a:bodyPr>
          <a:lstStyle/>
          <a:p>
            <a:r>
              <a:rPr lang="es-ES" sz="1600" b="1" dirty="0" err="1" smtClean="0">
                <a:solidFill>
                  <a:srgbClr val="000000"/>
                </a:solidFill>
                <a:latin typeface="Arial"/>
                <a:cs typeface="Arial"/>
              </a:rPr>
              <a:t>Maximum</a:t>
            </a:r>
            <a:r>
              <a:rPr lang="es-ES" sz="1600" b="1" dirty="0" smtClean="0">
                <a:solidFill>
                  <a:srgbClr val="000000"/>
                </a:solidFill>
                <a:latin typeface="Arial"/>
                <a:cs typeface="Arial"/>
              </a:rPr>
              <a:t> </a:t>
            </a:r>
            <a:r>
              <a:rPr lang="es-ES" sz="1600" b="1" dirty="0" err="1" smtClean="0">
                <a:solidFill>
                  <a:srgbClr val="000000"/>
                </a:solidFill>
                <a:latin typeface="Arial"/>
                <a:cs typeface="Arial"/>
              </a:rPr>
              <a:t>Covariance</a:t>
            </a:r>
            <a:r>
              <a:rPr lang="es-ES" sz="1600" b="1" dirty="0" smtClean="0">
                <a:solidFill>
                  <a:srgbClr val="000000"/>
                </a:solidFill>
                <a:latin typeface="Arial"/>
                <a:cs typeface="Arial"/>
              </a:rPr>
              <a:t> </a:t>
            </a:r>
            <a:r>
              <a:rPr lang="es-ES" sz="1600" b="1" dirty="0" err="1" smtClean="0">
                <a:solidFill>
                  <a:srgbClr val="000000"/>
                </a:solidFill>
                <a:latin typeface="Arial"/>
                <a:cs typeface="Arial"/>
              </a:rPr>
              <a:t>Analysis</a:t>
            </a:r>
            <a:r>
              <a:rPr lang="es-ES" sz="1600" b="1" dirty="0" smtClean="0">
                <a:solidFill>
                  <a:srgbClr val="000000"/>
                </a:solidFill>
                <a:latin typeface="Arial"/>
                <a:cs typeface="Arial"/>
              </a:rPr>
              <a:t> of </a:t>
            </a:r>
            <a:r>
              <a:rPr lang="es-ES" sz="1600" b="1" dirty="0" err="1" smtClean="0">
                <a:solidFill>
                  <a:srgbClr val="000000"/>
                </a:solidFill>
                <a:latin typeface="Arial"/>
                <a:cs typeface="Arial"/>
              </a:rPr>
              <a:t>climSST-eqmeanSST</a:t>
            </a:r>
            <a:endParaRPr lang="es-ES" sz="1600" b="1" dirty="0">
              <a:solidFill>
                <a:srgbClr val="000000"/>
              </a:solidFill>
              <a:latin typeface="Arial"/>
              <a:cs typeface="Arial"/>
            </a:endParaRPr>
          </a:p>
        </p:txBody>
      </p:sp>
      <p:pic>
        <p:nvPicPr>
          <p:cNvPr id="24" name="Picture 23" descr="fig_MCA_climsst_diff_eqmeansst.tif">
            <a:hlinkClick r:id="" action="ppaction://hlinkshowjump?jump=nextslide"/>
          </p:cNvPr>
          <p:cNvPicPr>
            <a:picLocks noChangeAspect="1"/>
          </p:cNvPicPr>
          <p:nvPr/>
        </p:nvPicPr>
        <p:blipFill rotWithShape="1">
          <a:blip r:embed="rId7">
            <a:extLst>
              <a:ext uri="{28A0092B-C50C-407E-A947-70E740481C1C}">
                <a14:useLocalDpi xmlns:a14="http://schemas.microsoft.com/office/drawing/2010/main" val="0"/>
              </a:ext>
            </a:extLst>
          </a:blip>
          <a:srcRect t="66811" r="33056"/>
          <a:stretch/>
        </p:blipFill>
        <p:spPr>
          <a:xfrm>
            <a:off x="76199" y="1694055"/>
            <a:ext cx="8670995" cy="2418089"/>
          </a:xfrm>
          <a:prstGeom prst="rect">
            <a:avLst/>
          </a:prstGeom>
        </p:spPr>
      </p:pic>
      <p:sp>
        <p:nvSpPr>
          <p:cNvPr id="25" name="TextBox 24"/>
          <p:cNvSpPr txBox="1"/>
          <p:nvPr/>
        </p:nvSpPr>
        <p:spPr>
          <a:xfrm>
            <a:off x="1725957" y="1389759"/>
            <a:ext cx="518091" cy="369332"/>
          </a:xfrm>
          <a:prstGeom prst="rect">
            <a:avLst/>
          </a:prstGeom>
          <a:noFill/>
        </p:spPr>
        <p:txBody>
          <a:bodyPr wrap="none" rtlCol="0">
            <a:spAutoFit/>
          </a:bodyPr>
          <a:lstStyle/>
          <a:p>
            <a:r>
              <a:rPr lang="en-US" dirty="0"/>
              <a:t>S</a:t>
            </a:r>
            <a:r>
              <a:rPr lang="en-US" dirty="0" smtClean="0"/>
              <a:t>ST</a:t>
            </a:r>
            <a:endParaRPr lang="en-US" dirty="0"/>
          </a:p>
        </p:txBody>
      </p:sp>
      <p:sp>
        <p:nvSpPr>
          <p:cNvPr id="26" name="TextBox 25"/>
          <p:cNvSpPr txBox="1"/>
          <p:nvPr/>
        </p:nvSpPr>
        <p:spPr>
          <a:xfrm>
            <a:off x="5733301" y="1394886"/>
            <a:ext cx="1595309" cy="369332"/>
          </a:xfrm>
          <a:prstGeom prst="rect">
            <a:avLst/>
          </a:prstGeom>
          <a:noFill/>
        </p:spPr>
        <p:txBody>
          <a:bodyPr wrap="none" rtlCol="0">
            <a:spAutoFit/>
          </a:bodyPr>
          <a:lstStyle/>
          <a:p>
            <a:r>
              <a:rPr lang="en-US" dirty="0" smtClean="0"/>
              <a:t>PRECT</a:t>
            </a:r>
            <a:r>
              <a:rPr lang="en-US" dirty="0"/>
              <a:t> </a:t>
            </a:r>
            <a:r>
              <a:rPr lang="en-US" dirty="0" smtClean="0"/>
              <a:t>&amp; winds</a:t>
            </a:r>
            <a:endParaRPr lang="en-US" dirty="0"/>
          </a:p>
        </p:txBody>
      </p:sp>
      <p:sp>
        <p:nvSpPr>
          <p:cNvPr id="27" name="TextBox 26">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282287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9" y="92129"/>
            <a:ext cx="8404626" cy="523220"/>
          </a:xfrm>
          <a:prstGeom prst="rect">
            <a:avLst/>
          </a:prstGeom>
          <a:noFill/>
        </p:spPr>
        <p:txBody>
          <a:bodyPr wrap="square" rtlCol="0">
            <a:spAutoFit/>
          </a:bodyPr>
          <a:lstStyle/>
          <a:p>
            <a:r>
              <a:rPr lang="es-ES" sz="2800" b="1" dirty="0" err="1">
                <a:cs typeface="Times New Roman"/>
              </a:rPr>
              <a:t>Results</a:t>
            </a:r>
            <a:r>
              <a:rPr lang="es-ES" sz="2800" b="1" dirty="0">
                <a:cs typeface="Times New Roman"/>
              </a:rPr>
              <a:t> </a:t>
            </a:r>
            <a:r>
              <a:rPr lang="es-ES" sz="2800" b="1" dirty="0" err="1" smtClean="0">
                <a:cs typeface="Times New Roman"/>
              </a:rPr>
              <a:t>Atmos</a:t>
            </a:r>
            <a:endParaRPr lang="es-ES" sz="2800" b="1" dirty="0">
              <a:cs typeface="Times New Roman"/>
            </a:endParaRPr>
          </a:p>
        </p:txBody>
      </p:sp>
      <p:cxnSp>
        <p:nvCxnSpPr>
          <p:cNvPr id="4" name="Conector recto 3"/>
          <p:cNvCxnSpPr/>
          <p:nvPr/>
        </p:nvCxnSpPr>
        <p:spPr>
          <a:xfrm>
            <a:off x="367598" y="710329"/>
            <a:ext cx="840462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4508445" y="178125"/>
            <a:ext cx="4430870" cy="400110"/>
          </a:xfrm>
          <a:prstGeom prst="rect">
            <a:avLst/>
          </a:prstGeom>
          <a:noFill/>
        </p:spPr>
        <p:txBody>
          <a:bodyPr wrap="none" rtlCol="0">
            <a:spAutoFit/>
          </a:bodyPr>
          <a:lstStyle/>
          <a:p>
            <a:r>
              <a:rPr lang="es-ES" sz="2000" b="1" dirty="0" err="1" smtClean="0"/>
              <a:t>Coupled</a:t>
            </a:r>
            <a:r>
              <a:rPr lang="es-ES" sz="2000" b="1" dirty="0" smtClean="0"/>
              <a:t> </a:t>
            </a:r>
            <a:r>
              <a:rPr lang="es-ES" sz="2000" b="1" dirty="0"/>
              <a:t>O</a:t>
            </a:r>
            <a:r>
              <a:rPr lang="es-ES" sz="2000" b="1" dirty="0" smtClean="0"/>
              <a:t>-A </a:t>
            </a:r>
            <a:r>
              <a:rPr lang="es-ES" sz="2000" b="1" dirty="0" err="1" smtClean="0"/>
              <a:t>mode</a:t>
            </a:r>
            <a:r>
              <a:rPr lang="es-ES" sz="2000" b="1" dirty="0" smtClean="0"/>
              <a:t> at </a:t>
            </a:r>
            <a:r>
              <a:rPr lang="es-ES" sz="2000" b="1" dirty="0" err="1" smtClean="0"/>
              <a:t>the</a:t>
            </a:r>
            <a:r>
              <a:rPr lang="es-ES" sz="2000" b="1" dirty="0" smtClean="0"/>
              <a:t> </a:t>
            </a:r>
            <a:r>
              <a:rPr lang="es-ES" sz="2000" b="1" dirty="0" err="1" smtClean="0"/>
              <a:t>equator</a:t>
            </a:r>
            <a:endParaRPr lang="es-ES" sz="2000" b="1" dirty="0"/>
          </a:p>
        </p:txBody>
      </p:sp>
      <p:sp>
        <p:nvSpPr>
          <p:cNvPr id="18" name="TextBox 17">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20" name="TextBox 19">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21" name="TextBox 20">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22" name="TextBox 21">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23" name="CuadroTexto 2"/>
          <p:cNvSpPr txBox="1"/>
          <p:nvPr/>
        </p:nvSpPr>
        <p:spPr>
          <a:xfrm>
            <a:off x="349702" y="975418"/>
            <a:ext cx="8404627" cy="338554"/>
          </a:xfrm>
          <a:prstGeom prst="rect">
            <a:avLst/>
          </a:prstGeom>
          <a:noFill/>
        </p:spPr>
        <p:txBody>
          <a:bodyPr wrap="square" rtlCol="0">
            <a:spAutoFit/>
          </a:bodyPr>
          <a:lstStyle/>
          <a:p>
            <a:r>
              <a:rPr lang="es-ES" sz="1600" b="1" dirty="0" err="1" smtClean="0">
                <a:solidFill>
                  <a:srgbClr val="000000"/>
                </a:solidFill>
                <a:latin typeface="Arial"/>
                <a:cs typeface="Arial"/>
              </a:rPr>
              <a:t>Maximum</a:t>
            </a:r>
            <a:r>
              <a:rPr lang="es-ES" sz="1600" b="1" dirty="0" smtClean="0">
                <a:solidFill>
                  <a:srgbClr val="000000"/>
                </a:solidFill>
                <a:latin typeface="Arial"/>
                <a:cs typeface="Arial"/>
              </a:rPr>
              <a:t> </a:t>
            </a:r>
            <a:r>
              <a:rPr lang="es-ES" sz="1600" b="1" dirty="0" err="1" smtClean="0">
                <a:solidFill>
                  <a:srgbClr val="000000"/>
                </a:solidFill>
                <a:latin typeface="Arial"/>
                <a:cs typeface="Arial"/>
              </a:rPr>
              <a:t>Covariance</a:t>
            </a:r>
            <a:r>
              <a:rPr lang="es-ES" sz="1600" b="1" dirty="0" smtClean="0">
                <a:solidFill>
                  <a:srgbClr val="000000"/>
                </a:solidFill>
                <a:latin typeface="Arial"/>
                <a:cs typeface="Arial"/>
              </a:rPr>
              <a:t> </a:t>
            </a:r>
            <a:r>
              <a:rPr lang="es-ES" sz="1600" b="1" dirty="0" err="1" smtClean="0">
                <a:solidFill>
                  <a:srgbClr val="000000"/>
                </a:solidFill>
                <a:latin typeface="Arial"/>
                <a:cs typeface="Arial"/>
              </a:rPr>
              <a:t>Analysis</a:t>
            </a:r>
            <a:r>
              <a:rPr lang="es-ES" sz="1600" b="1" dirty="0" smtClean="0">
                <a:solidFill>
                  <a:srgbClr val="000000"/>
                </a:solidFill>
                <a:latin typeface="Arial"/>
                <a:cs typeface="Arial"/>
              </a:rPr>
              <a:t> of </a:t>
            </a:r>
            <a:r>
              <a:rPr lang="es-ES" sz="1600" b="1" dirty="0" err="1" smtClean="0">
                <a:solidFill>
                  <a:srgbClr val="000000"/>
                </a:solidFill>
                <a:latin typeface="Arial"/>
                <a:cs typeface="Arial"/>
              </a:rPr>
              <a:t>climSST-eqmeanSST</a:t>
            </a:r>
            <a:endParaRPr lang="es-ES" sz="1600" b="1" dirty="0">
              <a:solidFill>
                <a:srgbClr val="000000"/>
              </a:solidFill>
              <a:latin typeface="Arial"/>
              <a:cs typeface="Arial"/>
            </a:endParaRPr>
          </a:p>
        </p:txBody>
      </p:sp>
      <p:pic>
        <p:nvPicPr>
          <p:cNvPr id="24" name="Picture 23" descr="fig_MCA_climsst_diff_eqmeansst.tif"/>
          <p:cNvPicPr>
            <a:picLocks noChangeAspect="1"/>
          </p:cNvPicPr>
          <p:nvPr/>
        </p:nvPicPr>
        <p:blipFill rotWithShape="1">
          <a:blip r:embed="rId7">
            <a:extLst>
              <a:ext uri="{28A0092B-C50C-407E-A947-70E740481C1C}">
                <a14:useLocalDpi xmlns:a14="http://schemas.microsoft.com/office/drawing/2010/main" val="0"/>
              </a:ext>
            </a:extLst>
          </a:blip>
          <a:srcRect t="66811" r="33056"/>
          <a:stretch/>
        </p:blipFill>
        <p:spPr>
          <a:xfrm>
            <a:off x="76199" y="1694055"/>
            <a:ext cx="8670995" cy="2418089"/>
          </a:xfrm>
          <a:prstGeom prst="rect">
            <a:avLst/>
          </a:prstGeom>
        </p:spPr>
      </p:pic>
      <p:sp>
        <p:nvSpPr>
          <p:cNvPr id="25" name="TextBox 24"/>
          <p:cNvSpPr txBox="1"/>
          <p:nvPr/>
        </p:nvSpPr>
        <p:spPr>
          <a:xfrm>
            <a:off x="1725957" y="1389759"/>
            <a:ext cx="518091" cy="369332"/>
          </a:xfrm>
          <a:prstGeom prst="rect">
            <a:avLst/>
          </a:prstGeom>
          <a:noFill/>
        </p:spPr>
        <p:txBody>
          <a:bodyPr wrap="none" rtlCol="0">
            <a:spAutoFit/>
          </a:bodyPr>
          <a:lstStyle/>
          <a:p>
            <a:r>
              <a:rPr lang="en-US" dirty="0"/>
              <a:t>S</a:t>
            </a:r>
            <a:r>
              <a:rPr lang="en-US" dirty="0" smtClean="0"/>
              <a:t>ST</a:t>
            </a:r>
            <a:endParaRPr lang="en-US" dirty="0"/>
          </a:p>
        </p:txBody>
      </p:sp>
      <p:sp>
        <p:nvSpPr>
          <p:cNvPr id="26" name="TextBox 25"/>
          <p:cNvSpPr txBox="1"/>
          <p:nvPr/>
        </p:nvSpPr>
        <p:spPr>
          <a:xfrm>
            <a:off x="5733301" y="1394886"/>
            <a:ext cx="1595309" cy="369332"/>
          </a:xfrm>
          <a:prstGeom prst="rect">
            <a:avLst/>
          </a:prstGeom>
          <a:noFill/>
        </p:spPr>
        <p:txBody>
          <a:bodyPr wrap="none" rtlCol="0">
            <a:spAutoFit/>
          </a:bodyPr>
          <a:lstStyle/>
          <a:p>
            <a:r>
              <a:rPr lang="en-US" dirty="0" smtClean="0"/>
              <a:t>PRECT</a:t>
            </a:r>
            <a:r>
              <a:rPr lang="en-US" dirty="0"/>
              <a:t> </a:t>
            </a:r>
            <a:r>
              <a:rPr lang="en-US" dirty="0" smtClean="0"/>
              <a:t>&amp; winds</a:t>
            </a:r>
            <a:endParaRPr lang="en-US" dirty="0"/>
          </a:p>
        </p:txBody>
      </p:sp>
      <p:sp>
        <p:nvSpPr>
          <p:cNvPr id="14" name="TextBox 13"/>
          <p:cNvSpPr txBox="1"/>
          <p:nvPr/>
        </p:nvSpPr>
        <p:spPr>
          <a:xfrm>
            <a:off x="235587" y="4520336"/>
            <a:ext cx="8404627" cy="830997"/>
          </a:xfrm>
          <a:prstGeom prst="rect">
            <a:avLst/>
          </a:prstGeom>
          <a:noFill/>
        </p:spPr>
        <p:txBody>
          <a:bodyPr wrap="square" rtlCol="0">
            <a:spAutoFit/>
          </a:bodyPr>
          <a:lstStyle/>
          <a:p>
            <a:pPr marL="285750" indent="-285750">
              <a:buFont typeface="Arial"/>
              <a:buChar char="•"/>
            </a:pPr>
            <a:r>
              <a:rPr lang="en-US" sz="1600" dirty="0" smtClean="0">
                <a:solidFill>
                  <a:srgbClr val="FF0000"/>
                </a:solidFill>
                <a:latin typeface="Arial"/>
                <a:cs typeface="Arial"/>
              </a:rPr>
              <a:t>Equatorial SST controls precipitation and surface winds in the west-to-central Atlantic.</a:t>
            </a:r>
          </a:p>
          <a:p>
            <a:pPr marL="285750" indent="-285750">
              <a:buFont typeface="Arial"/>
              <a:buChar char="•"/>
            </a:pPr>
            <a:endParaRPr lang="en-US" sz="1600" b="1" dirty="0" smtClean="0">
              <a:solidFill>
                <a:srgbClr val="000000"/>
              </a:solidFill>
              <a:latin typeface="Arial"/>
              <a:cs typeface="Arial"/>
            </a:endParaRPr>
          </a:p>
          <a:p>
            <a:pPr marL="285750" indent="-285750">
              <a:buFont typeface="Arial"/>
              <a:buChar char="•"/>
            </a:pPr>
            <a:r>
              <a:rPr lang="en-US" sz="1600" dirty="0" smtClean="0">
                <a:solidFill>
                  <a:srgbClr val="0000FF"/>
                </a:solidFill>
                <a:latin typeface="Arial"/>
                <a:cs typeface="Arial"/>
              </a:rPr>
              <a:t>Equatorial SST drives part of the coastal precipitation over the west African continent.</a:t>
            </a:r>
            <a:endParaRPr lang="en-US" sz="1600" dirty="0">
              <a:solidFill>
                <a:srgbClr val="0000FF"/>
              </a:solidFill>
              <a:latin typeface="Arial"/>
              <a:cs typeface="Arial"/>
            </a:endParaRPr>
          </a:p>
        </p:txBody>
      </p:sp>
      <p:sp>
        <p:nvSpPr>
          <p:cNvPr id="15" name="Rectangle 14"/>
          <p:cNvSpPr/>
          <p:nvPr/>
        </p:nvSpPr>
        <p:spPr>
          <a:xfrm>
            <a:off x="5478469" y="2363556"/>
            <a:ext cx="1004559" cy="711200"/>
          </a:xfrm>
          <a:prstGeom prst="rect">
            <a:avLst/>
          </a:prstGeom>
          <a:noFill/>
          <a:ln w="19050" cmpd="sng">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Rectangle 15"/>
          <p:cNvSpPr/>
          <p:nvPr/>
        </p:nvSpPr>
        <p:spPr>
          <a:xfrm>
            <a:off x="6483029" y="2365548"/>
            <a:ext cx="800100" cy="711200"/>
          </a:xfrm>
          <a:prstGeom prst="rect">
            <a:avLst/>
          </a:prstGeom>
          <a:noFill/>
          <a:ln w="19050" cmpd="sng">
            <a:solidFill>
              <a:srgbClr val="0000FF"/>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17" name="TextBox 16">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3809649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367598" y="710329"/>
            <a:ext cx="8404627"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6" name="CuadroTexto 5"/>
          <p:cNvSpPr txBox="1"/>
          <p:nvPr/>
        </p:nvSpPr>
        <p:spPr>
          <a:xfrm>
            <a:off x="367599" y="92129"/>
            <a:ext cx="8404626" cy="523220"/>
          </a:xfrm>
          <a:prstGeom prst="rect">
            <a:avLst/>
          </a:prstGeom>
          <a:noFill/>
        </p:spPr>
        <p:txBody>
          <a:bodyPr wrap="square" rtlCol="0">
            <a:spAutoFit/>
          </a:bodyPr>
          <a:lstStyle/>
          <a:p>
            <a:r>
              <a:rPr lang="es-ES" sz="2800" b="1" dirty="0" err="1" smtClean="0">
                <a:latin typeface="+mj-lt"/>
                <a:cs typeface="Times New Roman"/>
              </a:rPr>
              <a:t>Take</a:t>
            </a:r>
            <a:r>
              <a:rPr lang="es-ES" sz="2800" b="1" dirty="0" smtClean="0">
                <a:latin typeface="+mj-lt"/>
                <a:cs typeface="Times New Roman"/>
              </a:rPr>
              <a:t> home </a:t>
            </a:r>
            <a:r>
              <a:rPr lang="es-ES" sz="2800" b="1" dirty="0" err="1" smtClean="0">
                <a:latin typeface="+mj-lt"/>
                <a:cs typeface="Times New Roman"/>
              </a:rPr>
              <a:t>points</a:t>
            </a:r>
            <a:endParaRPr lang="es-ES" sz="2800" b="1" dirty="0">
              <a:latin typeface="+mj-lt"/>
              <a:cs typeface="Times New Roman"/>
            </a:endParaRPr>
          </a:p>
        </p:txBody>
      </p:sp>
      <p:sp>
        <p:nvSpPr>
          <p:cNvPr id="13" name="TextShape 5"/>
          <p:cNvSpPr txBox="1"/>
          <p:nvPr/>
        </p:nvSpPr>
        <p:spPr>
          <a:xfrm>
            <a:off x="367598" y="1720343"/>
            <a:ext cx="8290654" cy="647760"/>
          </a:xfrm>
          <a:prstGeom prst="rect">
            <a:avLst/>
          </a:prstGeom>
        </p:spPr>
        <p:txBody>
          <a:bodyPr lIns="90000" tIns="45000" rIns="90000" bIns="45000"/>
          <a:lstStyle/>
          <a:p>
            <a:pPr marL="285750" indent="-285750" algn="just">
              <a:buFontTx/>
              <a:buChar char="-"/>
            </a:pPr>
            <a:r>
              <a:rPr lang="es-ES" sz="1800" b="1" dirty="0" err="1" smtClean="0">
                <a:solidFill>
                  <a:schemeClr val="tx1"/>
                </a:solidFill>
              </a:rPr>
              <a:t>The</a:t>
            </a:r>
            <a:r>
              <a:rPr lang="es-ES" sz="1800" b="1" dirty="0">
                <a:solidFill>
                  <a:schemeClr val="tx1"/>
                </a:solidFill>
              </a:rPr>
              <a:t> </a:t>
            </a:r>
            <a:r>
              <a:rPr lang="es-ES" sz="1800" b="1" dirty="0" err="1">
                <a:solidFill>
                  <a:schemeClr val="tx1"/>
                </a:solidFill>
              </a:rPr>
              <a:t>seasonal</a:t>
            </a:r>
            <a:r>
              <a:rPr lang="es-ES" sz="1800" b="1" dirty="0">
                <a:solidFill>
                  <a:schemeClr val="tx1"/>
                </a:solidFill>
              </a:rPr>
              <a:t> </a:t>
            </a:r>
            <a:r>
              <a:rPr lang="es-ES" sz="1800" b="1" dirty="0" err="1">
                <a:solidFill>
                  <a:schemeClr val="tx1"/>
                </a:solidFill>
              </a:rPr>
              <a:t>cycle</a:t>
            </a:r>
            <a:r>
              <a:rPr lang="es-ES" sz="1800" b="1" dirty="0">
                <a:solidFill>
                  <a:schemeClr val="tx1"/>
                </a:solidFill>
              </a:rPr>
              <a:t> of </a:t>
            </a:r>
            <a:r>
              <a:rPr lang="es-ES" sz="1800" b="1" dirty="0" err="1">
                <a:solidFill>
                  <a:schemeClr val="tx1"/>
                </a:solidFill>
              </a:rPr>
              <a:t>the</a:t>
            </a:r>
            <a:r>
              <a:rPr lang="es-ES" sz="1800" b="1" dirty="0">
                <a:solidFill>
                  <a:schemeClr val="tx1"/>
                </a:solidFill>
              </a:rPr>
              <a:t> SST </a:t>
            </a:r>
            <a:r>
              <a:rPr lang="es-ES" sz="1800" b="1" dirty="0" err="1">
                <a:solidFill>
                  <a:schemeClr val="tx1"/>
                </a:solidFill>
              </a:rPr>
              <a:t>is</a:t>
            </a:r>
            <a:r>
              <a:rPr lang="es-ES" sz="1800" b="1" dirty="0">
                <a:solidFill>
                  <a:schemeClr val="tx1"/>
                </a:solidFill>
              </a:rPr>
              <a:t> a </a:t>
            </a:r>
            <a:r>
              <a:rPr lang="es-ES" sz="1800" b="1" dirty="0" err="1">
                <a:solidFill>
                  <a:schemeClr val="tx1"/>
                </a:solidFill>
              </a:rPr>
              <a:t>major</a:t>
            </a:r>
            <a:r>
              <a:rPr lang="es-ES" sz="1800" b="1" dirty="0">
                <a:solidFill>
                  <a:schemeClr val="tx1"/>
                </a:solidFill>
              </a:rPr>
              <a:t> driver of </a:t>
            </a:r>
            <a:r>
              <a:rPr lang="es-ES" sz="1800" b="1" dirty="0" err="1">
                <a:solidFill>
                  <a:schemeClr val="tx1"/>
                </a:solidFill>
              </a:rPr>
              <a:t>the</a:t>
            </a:r>
            <a:r>
              <a:rPr lang="es-ES" sz="1800" b="1" dirty="0">
                <a:solidFill>
                  <a:schemeClr val="tx1"/>
                </a:solidFill>
              </a:rPr>
              <a:t> </a:t>
            </a:r>
            <a:r>
              <a:rPr lang="es-ES" sz="1800" b="1" dirty="0" err="1" smtClean="0">
                <a:solidFill>
                  <a:schemeClr val="tx1"/>
                </a:solidFill>
              </a:rPr>
              <a:t>surface</a:t>
            </a:r>
            <a:r>
              <a:rPr lang="es-ES" sz="1800" b="1" dirty="0" smtClean="0">
                <a:solidFill>
                  <a:schemeClr val="tx1"/>
                </a:solidFill>
              </a:rPr>
              <a:t> </a:t>
            </a:r>
            <a:r>
              <a:rPr lang="es-ES" sz="1800" b="1" dirty="0" err="1" smtClean="0">
                <a:solidFill>
                  <a:schemeClr val="tx1"/>
                </a:solidFill>
              </a:rPr>
              <a:t>winds</a:t>
            </a:r>
            <a:r>
              <a:rPr lang="es-ES" sz="1800" b="1" dirty="0" smtClean="0">
                <a:solidFill>
                  <a:schemeClr val="tx1"/>
                </a:solidFill>
              </a:rPr>
              <a:t> </a:t>
            </a:r>
            <a:r>
              <a:rPr lang="es-ES" sz="1800" b="1" dirty="0">
                <a:solidFill>
                  <a:schemeClr val="tx1"/>
                </a:solidFill>
              </a:rPr>
              <a:t>and </a:t>
            </a:r>
            <a:r>
              <a:rPr lang="es-ES" sz="1800" b="1" dirty="0" err="1">
                <a:solidFill>
                  <a:schemeClr val="tx1"/>
                </a:solidFill>
              </a:rPr>
              <a:t>precipitation</a:t>
            </a:r>
            <a:r>
              <a:rPr lang="es-ES" sz="1800" b="1" dirty="0">
                <a:solidFill>
                  <a:schemeClr val="tx1"/>
                </a:solidFill>
              </a:rPr>
              <a:t> in </a:t>
            </a:r>
            <a:r>
              <a:rPr lang="es-ES" sz="1800" b="1" dirty="0" err="1">
                <a:solidFill>
                  <a:schemeClr val="tx1"/>
                </a:solidFill>
              </a:rPr>
              <a:t>the</a:t>
            </a:r>
            <a:r>
              <a:rPr lang="es-ES" sz="1800" b="1" dirty="0">
                <a:solidFill>
                  <a:schemeClr val="tx1"/>
                </a:solidFill>
              </a:rPr>
              <a:t> western </a:t>
            </a:r>
            <a:r>
              <a:rPr lang="es-ES" sz="1800" b="1" dirty="0" err="1">
                <a:solidFill>
                  <a:schemeClr val="tx1"/>
                </a:solidFill>
              </a:rPr>
              <a:t>equatorial</a:t>
            </a:r>
            <a:r>
              <a:rPr lang="es-ES" sz="1800" b="1" dirty="0">
                <a:solidFill>
                  <a:schemeClr val="tx1"/>
                </a:solidFill>
              </a:rPr>
              <a:t> </a:t>
            </a:r>
            <a:r>
              <a:rPr lang="es-ES" sz="1800" b="1" dirty="0" err="1">
                <a:solidFill>
                  <a:schemeClr val="tx1"/>
                </a:solidFill>
              </a:rPr>
              <a:t>Atlantic</a:t>
            </a:r>
            <a:r>
              <a:rPr lang="es-ES" sz="1800" b="1" dirty="0">
                <a:solidFill>
                  <a:schemeClr val="tx1"/>
                </a:solidFill>
              </a:rPr>
              <a:t>.</a:t>
            </a:r>
          </a:p>
          <a:p>
            <a:pPr marL="285750" indent="-285750" algn="just">
              <a:buFontTx/>
              <a:buChar char="-"/>
            </a:pPr>
            <a:endParaRPr lang="es-ES" sz="1800" b="1" dirty="0">
              <a:solidFill>
                <a:schemeClr val="tx1"/>
              </a:solidFill>
            </a:endParaRPr>
          </a:p>
        </p:txBody>
      </p:sp>
      <p:sp>
        <p:nvSpPr>
          <p:cNvPr id="2" name="Rectangle 1"/>
          <p:cNvSpPr/>
          <p:nvPr/>
        </p:nvSpPr>
        <p:spPr>
          <a:xfrm>
            <a:off x="367598" y="4217935"/>
            <a:ext cx="8290653" cy="646331"/>
          </a:xfrm>
          <a:prstGeom prst="rect">
            <a:avLst/>
          </a:prstGeom>
        </p:spPr>
        <p:txBody>
          <a:bodyPr wrap="square">
            <a:spAutoFit/>
          </a:bodyPr>
          <a:lstStyle/>
          <a:p>
            <a:pPr algn="just"/>
            <a:r>
              <a:rPr lang="en-US" sz="1800" b="1" dirty="0" smtClean="0"/>
              <a:t>-  The </a:t>
            </a:r>
            <a:r>
              <a:rPr lang="en-US" sz="1800" b="1" dirty="0"/>
              <a:t>zonal winds in the central and eastern equatorial Atlantic </a:t>
            </a:r>
            <a:r>
              <a:rPr lang="en-US" sz="1800" b="1" dirty="0" smtClean="0"/>
              <a:t>are insensitive </a:t>
            </a:r>
            <a:r>
              <a:rPr lang="en-US" sz="1800" b="1" dirty="0"/>
              <a:t>to changes in the underlying SST.</a:t>
            </a:r>
          </a:p>
        </p:txBody>
      </p:sp>
      <p:sp>
        <p:nvSpPr>
          <p:cNvPr id="3" name="TextBox 2"/>
          <p:cNvSpPr txBox="1"/>
          <p:nvPr/>
        </p:nvSpPr>
        <p:spPr>
          <a:xfrm>
            <a:off x="367598" y="2840974"/>
            <a:ext cx="8290654" cy="923330"/>
          </a:xfrm>
          <a:prstGeom prst="rect">
            <a:avLst/>
          </a:prstGeom>
          <a:noFill/>
        </p:spPr>
        <p:txBody>
          <a:bodyPr wrap="square" rtlCol="0">
            <a:spAutoFit/>
          </a:bodyPr>
          <a:lstStyle/>
          <a:p>
            <a:pPr algn="just"/>
            <a:r>
              <a:rPr lang="en-US" sz="1800" b="1" dirty="0"/>
              <a:t>- </a:t>
            </a:r>
            <a:r>
              <a:rPr lang="en-US" sz="1800" b="1" dirty="0" smtClean="0"/>
              <a:t> The </a:t>
            </a:r>
            <a:r>
              <a:rPr lang="en-US" sz="1800" b="1" dirty="0"/>
              <a:t>monsoon is the main driver of the seasonal cycle </a:t>
            </a:r>
            <a:r>
              <a:rPr lang="en-US" sz="1800" b="1" dirty="0" smtClean="0"/>
              <a:t>of </a:t>
            </a:r>
            <a:r>
              <a:rPr lang="en-US" sz="1800" b="1" dirty="0" err="1" smtClean="0"/>
              <a:t>meridional</a:t>
            </a:r>
            <a:r>
              <a:rPr lang="en-US" sz="1800" b="1" dirty="0" smtClean="0"/>
              <a:t> </a:t>
            </a:r>
            <a:r>
              <a:rPr lang="en-US" sz="1800" b="1" dirty="0"/>
              <a:t>winds and precipitation in the eastern </a:t>
            </a:r>
            <a:r>
              <a:rPr lang="en-US" sz="1800" b="1" dirty="0" smtClean="0"/>
              <a:t>equatorial Atlantic</a:t>
            </a:r>
            <a:r>
              <a:rPr lang="en-US" sz="1800" b="1" dirty="0"/>
              <a:t>, and the SST also plays and important role there</a:t>
            </a:r>
            <a:r>
              <a:rPr lang="en-US" sz="1800" b="1" dirty="0" smtClean="0"/>
              <a:t>.</a:t>
            </a:r>
            <a:endParaRPr lang="en-US" sz="1800" b="1" dirty="0"/>
          </a:p>
        </p:txBody>
      </p:sp>
      <p:sp>
        <p:nvSpPr>
          <p:cNvPr id="7" name="TextBox 6">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9" name="TextBox 8">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0" name="TextBox 9">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1" name="TextBox 10">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12" name="TextBox 11">
            <a:hlinkClick r:id="rId7"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9925247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_ervika_parking_mo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27" y="1007458"/>
            <a:ext cx="2598314" cy="4061576"/>
          </a:xfrm>
          <a:prstGeom prst="rect">
            <a:avLst/>
          </a:prstGeom>
        </p:spPr>
      </p:pic>
      <p:sp>
        <p:nvSpPr>
          <p:cNvPr id="13" name="CuadroTexto 12"/>
          <p:cNvSpPr txBox="1"/>
          <p:nvPr/>
        </p:nvSpPr>
        <p:spPr>
          <a:xfrm>
            <a:off x="14388" y="790524"/>
            <a:ext cx="3616290" cy="369332"/>
          </a:xfrm>
          <a:prstGeom prst="rect">
            <a:avLst/>
          </a:prstGeom>
          <a:noFill/>
        </p:spPr>
        <p:txBody>
          <a:bodyPr wrap="square" rtlCol="0">
            <a:spAutoFit/>
          </a:bodyPr>
          <a:lstStyle/>
          <a:p>
            <a:pPr algn="ctr"/>
            <a:r>
              <a:rPr lang="es-ES" b="1" dirty="0" smtClean="0">
                <a:latin typeface="Gisha" pitchFamily="34" charset="-79"/>
                <a:cs typeface="Gisha" pitchFamily="34" charset="-79"/>
              </a:rPr>
              <a:t>Lander Crespo</a:t>
            </a:r>
          </a:p>
        </p:txBody>
      </p:sp>
      <p:sp>
        <p:nvSpPr>
          <p:cNvPr id="5" name="TextBox 4"/>
          <p:cNvSpPr txBox="1"/>
          <p:nvPr/>
        </p:nvSpPr>
        <p:spPr>
          <a:xfrm>
            <a:off x="3467100" y="636335"/>
            <a:ext cx="5118100" cy="3108544"/>
          </a:xfrm>
          <a:prstGeom prst="rect">
            <a:avLst/>
          </a:prstGeom>
          <a:noFill/>
        </p:spPr>
        <p:txBody>
          <a:bodyPr wrap="square" rtlCol="0">
            <a:spAutoFit/>
          </a:bodyPr>
          <a:lstStyle/>
          <a:p>
            <a:pPr marL="285750" indent="-285750">
              <a:buFont typeface="Wingdings" charset="2"/>
              <a:buChar char="ü"/>
            </a:pPr>
            <a:r>
              <a:rPr lang="en-US" b="1" dirty="0" smtClean="0"/>
              <a:t>BSc</a:t>
            </a:r>
            <a:r>
              <a:rPr lang="en-US" dirty="0" smtClean="0"/>
              <a:t> in fundamental physics. University of the Basque Country</a:t>
            </a:r>
            <a:r>
              <a:rPr lang="en-US" b="1" dirty="0" smtClean="0"/>
              <a:t>. Characterization of </a:t>
            </a:r>
            <a:r>
              <a:rPr lang="en-US" b="1" dirty="0" err="1"/>
              <a:t>n</a:t>
            </a:r>
            <a:r>
              <a:rPr lang="en-US" b="1" dirty="0" err="1" smtClean="0"/>
              <a:t>anomagnetic</a:t>
            </a:r>
            <a:r>
              <a:rPr lang="en-US" b="1" dirty="0" smtClean="0"/>
              <a:t> materials</a:t>
            </a:r>
          </a:p>
          <a:p>
            <a:pPr marL="285750" indent="-285750">
              <a:buFont typeface="Wingdings" charset="2"/>
              <a:buChar char="ü"/>
            </a:pPr>
            <a:endParaRPr lang="en-US" dirty="0"/>
          </a:p>
          <a:p>
            <a:pPr marL="285750" indent="-285750" algn="just">
              <a:buFont typeface="Wingdings" charset="2"/>
              <a:buChar char="ü"/>
            </a:pPr>
            <a:r>
              <a:rPr lang="en-US" dirty="0" smtClean="0">
                <a:solidFill>
                  <a:srgbClr val="0000FF"/>
                </a:solidFill>
              </a:rPr>
              <a:t>MSc</a:t>
            </a:r>
            <a:r>
              <a:rPr lang="en-US" dirty="0" smtClean="0"/>
              <a:t> in meteorology at the </a:t>
            </a:r>
            <a:r>
              <a:rPr lang="en-US" dirty="0" err="1" smtClean="0"/>
              <a:t>Complutense</a:t>
            </a:r>
            <a:r>
              <a:rPr lang="en-US" dirty="0" smtClean="0"/>
              <a:t> University of Madrid. </a:t>
            </a:r>
            <a:r>
              <a:rPr lang="en-US" dirty="0">
                <a:solidFill>
                  <a:srgbClr val="0000FF"/>
                </a:solidFill>
              </a:rPr>
              <a:t>A</a:t>
            </a:r>
            <a:r>
              <a:rPr lang="en-US" dirty="0" smtClean="0">
                <a:solidFill>
                  <a:srgbClr val="0000FF"/>
                </a:solidFill>
              </a:rPr>
              <a:t> conceptual model for ENSO</a:t>
            </a:r>
          </a:p>
          <a:p>
            <a:pPr marL="285750" indent="-285750">
              <a:buFont typeface="Wingdings" charset="2"/>
              <a:buChar char="ü"/>
            </a:pPr>
            <a:endParaRPr lang="en-US" dirty="0"/>
          </a:p>
          <a:p>
            <a:pPr marL="285750" indent="-285750" algn="just">
              <a:buFont typeface="Wingdings" charset="2"/>
              <a:buChar char="ü"/>
            </a:pPr>
            <a:r>
              <a:rPr lang="en-US" dirty="0" smtClean="0">
                <a:solidFill>
                  <a:srgbClr val="FF0000"/>
                </a:solidFill>
              </a:rPr>
              <a:t>PhD</a:t>
            </a:r>
            <a:r>
              <a:rPr lang="en-US" dirty="0" smtClean="0"/>
              <a:t> in climate dynamics at the University of Bergen. </a:t>
            </a:r>
            <a:r>
              <a:rPr lang="en-US" dirty="0" smtClean="0">
                <a:solidFill>
                  <a:srgbClr val="FF0000"/>
                </a:solidFill>
              </a:rPr>
              <a:t>Ocean-atmosphere interactions in the tropical Atlantic seasonal cycle</a:t>
            </a:r>
          </a:p>
          <a:p>
            <a:pPr marL="285750" indent="-285750">
              <a:buFont typeface="Wingdings" charset="2"/>
              <a:buChar char="ü"/>
            </a:pPr>
            <a:endParaRPr lang="en-US" i="1" dirty="0" smtClean="0"/>
          </a:p>
          <a:p>
            <a:pPr marL="285750" indent="-285750" algn="just">
              <a:buFont typeface="Wingdings" charset="2"/>
              <a:buChar char="ü"/>
            </a:pPr>
            <a:r>
              <a:rPr lang="es-ES" dirty="0" err="1">
                <a:cs typeface="Gisha" pitchFamily="34" charset="-79"/>
              </a:rPr>
              <a:t>Current</a:t>
            </a:r>
            <a:r>
              <a:rPr lang="es-ES" dirty="0">
                <a:cs typeface="Gisha" pitchFamily="34" charset="-79"/>
              </a:rPr>
              <a:t> position: </a:t>
            </a:r>
            <a:r>
              <a:rPr lang="es-ES" dirty="0" err="1">
                <a:solidFill>
                  <a:srgbClr val="008000"/>
                </a:solidFill>
                <a:cs typeface="Gisha" pitchFamily="34" charset="-79"/>
              </a:rPr>
              <a:t>Researcher</a:t>
            </a:r>
            <a:r>
              <a:rPr lang="es-ES" dirty="0">
                <a:cs typeface="Gisha" pitchFamily="34" charset="-79"/>
              </a:rPr>
              <a:t> </a:t>
            </a:r>
            <a:r>
              <a:rPr lang="es-ES" dirty="0" smtClean="0">
                <a:cs typeface="Gisha" pitchFamily="34" charset="-79"/>
              </a:rPr>
              <a:t>in TRIATLAS at </a:t>
            </a:r>
            <a:r>
              <a:rPr lang="es-ES" dirty="0" err="1" smtClean="0">
                <a:cs typeface="Gisha" pitchFamily="34" charset="-79"/>
              </a:rPr>
              <a:t>the</a:t>
            </a:r>
            <a:r>
              <a:rPr lang="es-ES" dirty="0">
                <a:cs typeface="Gisha" pitchFamily="34" charset="-79"/>
              </a:rPr>
              <a:t> </a:t>
            </a:r>
            <a:r>
              <a:rPr lang="es-ES" dirty="0" err="1" smtClean="0">
                <a:cs typeface="Gisha" pitchFamily="34" charset="-79"/>
              </a:rPr>
              <a:t>University</a:t>
            </a:r>
            <a:r>
              <a:rPr lang="es-ES" dirty="0" smtClean="0">
                <a:cs typeface="Gisha" pitchFamily="34" charset="-79"/>
              </a:rPr>
              <a:t> </a:t>
            </a:r>
            <a:r>
              <a:rPr lang="es-ES" dirty="0">
                <a:cs typeface="Gisha" pitchFamily="34" charset="-79"/>
              </a:rPr>
              <a:t>of </a:t>
            </a:r>
            <a:r>
              <a:rPr lang="es-ES" dirty="0" smtClean="0">
                <a:cs typeface="Gisha" pitchFamily="34" charset="-79"/>
              </a:rPr>
              <a:t>Bergen. </a:t>
            </a:r>
            <a:r>
              <a:rPr lang="es-ES" dirty="0" err="1" smtClean="0">
                <a:solidFill>
                  <a:srgbClr val="008000"/>
                </a:solidFill>
                <a:cs typeface="Gisha" pitchFamily="34" charset="-79"/>
              </a:rPr>
              <a:t>Seasonal</a:t>
            </a:r>
            <a:r>
              <a:rPr lang="es-ES" dirty="0" err="1">
                <a:solidFill>
                  <a:srgbClr val="008000"/>
                </a:solidFill>
                <a:cs typeface="Gisha" pitchFamily="34" charset="-79"/>
              </a:rPr>
              <a:t>-</a:t>
            </a:r>
            <a:r>
              <a:rPr lang="es-ES" dirty="0" err="1" smtClean="0">
                <a:solidFill>
                  <a:srgbClr val="008000"/>
                </a:solidFill>
                <a:cs typeface="Gisha" pitchFamily="34" charset="-79"/>
              </a:rPr>
              <a:t>to</a:t>
            </a:r>
            <a:r>
              <a:rPr lang="es-ES" dirty="0" err="1">
                <a:solidFill>
                  <a:srgbClr val="008000"/>
                </a:solidFill>
                <a:cs typeface="Gisha" pitchFamily="34" charset="-79"/>
              </a:rPr>
              <a:t>-</a:t>
            </a:r>
            <a:r>
              <a:rPr lang="es-ES" dirty="0" err="1" smtClean="0">
                <a:solidFill>
                  <a:srgbClr val="008000"/>
                </a:solidFill>
                <a:cs typeface="Gisha" pitchFamily="34" charset="-79"/>
              </a:rPr>
              <a:t>decadal</a:t>
            </a:r>
            <a:r>
              <a:rPr lang="es-ES" dirty="0" smtClean="0">
                <a:solidFill>
                  <a:srgbClr val="008000"/>
                </a:solidFill>
                <a:cs typeface="Gisha" pitchFamily="34" charset="-79"/>
              </a:rPr>
              <a:t> </a:t>
            </a:r>
            <a:r>
              <a:rPr lang="es-ES" dirty="0" err="1" smtClean="0">
                <a:solidFill>
                  <a:srgbClr val="008000"/>
                </a:solidFill>
                <a:cs typeface="Gisha" pitchFamily="34" charset="-79"/>
              </a:rPr>
              <a:t>predictability</a:t>
            </a:r>
            <a:r>
              <a:rPr lang="es-ES" dirty="0" smtClean="0">
                <a:solidFill>
                  <a:srgbClr val="008000"/>
                </a:solidFill>
                <a:cs typeface="Gisha" pitchFamily="34" charset="-79"/>
              </a:rPr>
              <a:t> of </a:t>
            </a:r>
            <a:r>
              <a:rPr lang="es-ES" dirty="0" err="1" smtClean="0">
                <a:solidFill>
                  <a:srgbClr val="008000"/>
                </a:solidFill>
                <a:cs typeface="Gisha" pitchFamily="34" charset="-79"/>
              </a:rPr>
              <a:t>climate</a:t>
            </a:r>
            <a:r>
              <a:rPr lang="es-ES" dirty="0" smtClean="0">
                <a:solidFill>
                  <a:srgbClr val="008000"/>
                </a:solidFill>
                <a:cs typeface="Gisha" pitchFamily="34" charset="-79"/>
              </a:rPr>
              <a:t> and </a:t>
            </a:r>
            <a:r>
              <a:rPr lang="es-ES" dirty="0" err="1" smtClean="0">
                <a:solidFill>
                  <a:srgbClr val="008000"/>
                </a:solidFill>
                <a:cs typeface="Gisha" pitchFamily="34" charset="-79"/>
              </a:rPr>
              <a:t>biogeochemical</a:t>
            </a:r>
            <a:r>
              <a:rPr lang="es-ES" dirty="0" smtClean="0">
                <a:solidFill>
                  <a:srgbClr val="008000"/>
                </a:solidFill>
                <a:cs typeface="Gisha" pitchFamily="34" charset="-79"/>
              </a:rPr>
              <a:t> </a:t>
            </a:r>
            <a:r>
              <a:rPr lang="es-ES" dirty="0" err="1" smtClean="0">
                <a:solidFill>
                  <a:srgbClr val="008000"/>
                </a:solidFill>
                <a:cs typeface="Gisha" pitchFamily="34" charset="-79"/>
              </a:rPr>
              <a:t>processes</a:t>
            </a:r>
            <a:r>
              <a:rPr lang="es-ES" dirty="0" smtClean="0">
                <a:solidFill>
                  <a:srgbClr val="008000"/>
                </a:solidFill>
                <a:cs typeface="Gisha" pitchFamily="34" charset="-79"/>
              </a:rPr>
              <a:t> </a:t>
            </a:r>
            <a:r>
              <a:rPr lang="es-ES" dirty="0" err="1" smtClean="0">
                <a:solidFill>
                  <a:srgbClr val="008000"/>
                </a:solidFill>
                <a:cs typeface="Gisha" pitchFamily="34" charset="-79"/>
              </a:rPr>
              <a:t>with</a:t>
            </a:r>
            <a:r>
              <a:rPr lang="es-ES" dirty="0" smtClean="0">
                <a:solidFill>
                  <a:srgbClr val="008000"/>
                </a:solidFill>
                <a:cs typeface="Gisha" pitchFamily="34" charset="-79"/>
              </a:rPr>
              <a:t> </a:t>
            </a:r>
            <a:r>
              <a:rPr lang="es-ES" dirty="0" err="1" smtClean="0">
                <a:solidFill>
                  <a:srgbClr val="008000"/>
                </a:solidFill>
                <a:cs typeface="Gisha" pitchFamily="34" charset="-79"/>
              </a:rPr>
              <a:t>NorCPM</a:t>
            </a:r>
            <a:r>
              <a:rPr lang="es-ES" dirty="0" smtClean="0">
                <a:solidFill>
                  <a:srgbClr val="008000"/>
                </a:solidFill>
                <a:cs typeface="Gisha" pitchFamily="34" charset="-79"/>
              </a:rPr>
              <a:t> </a:t>
            </a:r>
            <a:r>
              <a:rPr lang="es-ES" dirty="0" err="1" smtClean="0">
                <a:solidFill>
                  <a:srgbClr val="008000"/>
                </a:solidFill>
                <a:cs typeface="Gisha" pitchFamily="34" charset="-79"/>
              </a:rPr>
              <a:t>model</a:t>
            </a:r>
            <a:r>
              <a:rPr lang="es-ES" dirty="0" smtClean="0">
                <a:solidFill>
                  <a:srgbClr val="008000"/>
                </a:solidFill>
                <a:cs typeface="Gisha" pitchFamily="34" charset="-79"/>
              </a:rPr>
              <a:t>.</a:t>
            </a:r>
            <a:endParaRPr lang="es-ES" dirty="0">
              <a:solidFill>
                <a:srgbClr val="008000"/>
              </a:solidFill>
              <a:cs typeface="Gisha" pitchFamily="34" charset="-79"/>
            </a:endParaRPr>
          </a:p>
        </p:txBody>
      </p:sp>
      <p:sp>
        <p:nvSpPr>
          <p:cNvPr id="10" name="TextBox 9"/>
          <p:cNvSpPr txBox="1"/>
          <p:nvPr/>
        </p:nvSpPr>
        <p:spPr>
          <a:xfrm>
            <a:off x="-436025" y="5136318"/>
            <a:ext cx="5129592" cy="1384995"/>
          </a:xfrm>
          <a:prstGeom prst="rect">
            <a:avLst/>
          </a:prstGeom>
          <a:noFill/>
        </p:spPr>
        <p:txBody>
          <a:bodyPr wrap="none" rtlCol="0">
            <a:spAutoFit/>
          </a:bodyPr>
          <a:lstStyle/>
          <a:p>
            <a:r>
              <a:rPr lang="en-US" b="1" dirty="0" smtClean="0"/>
              <a:t>	Extracurricular activities: </a:t>
            </a:r>
          </a:p>
          <a:p>
            <a:pPr marL="285750" indent="-285750">
              <a:buFontTx/>
              <a:buChar char="-"/>
            </a:pPr>
            <a:endParaRPr lang="en-US" dirty="0" smtClean="0"/>
          </a:p>
          <a:p>
            <a:r>
              <a:rPr lang="en-US" dirty="0"/>
              <a:t> </a:t>
            </a:r>
            <a:r>
              <a:rPr lang="en-US" dirty="0" smtClean="0"/>
              <a:t>  	Mountain guide at university outdoor association.</a:t>
            </a:r>
          </a:p>
          <a:p>
            <a:r>
              <a:rPr lang="en-US" dirty="0" smtClean="0"/>
              <a:t>	Beer brewing club.</a:t>
            </a:r>
          </a:p>
          <a:p>
            <a:r>
              <a:rPr lang="en-US" dirty="0" smtClean="0"/>
              <a:t>	Photography and writing.</a:t>
            </a:r>
          </a:p>
          <a:p>
            <a:r>
              <a:rPr lang="en-US" dirty="0" smtClean="0"/>
              <a:t>	Surfing, climbing, trail running, ski mountaineering.</a:t>
            </a:r>
            <a:endParaRPr lang="en-US" dirty="0"/>
          </a:p>
        </p:txBody>
      </p:sp>
      <p:grpSp>
        <p:nvGrpSpPr>
          <p:cNvPr id="3" name="Group 2"/>
          <p:cNvGrpSpPr/>
          <p:nvPr/>
        </p:nvGrpSpPr>
        <p:grpSpPr>
          <a:xfrm>
            <a:off x="5549261" y="3692248"/>
            <a:ext cx="3492562" cy="3122304"/>
            <a:chOff x="5574661" y="3692248"/>
            <a:chExt cx="3492562" cy="3122304"/>
          </a:xfrm>
        </p:grpSpPr>
        <p:pic>
          <p:nvPicPr>
            <p:cNvPr id="11" name="Picture 10" descr="map_Atlantic_80S80N.png"/>
            <p:cNvPicPr>
              <a:picLocks noChangeAspect="1"/>
            </p:cNvPicPr>
            <p:nvPr/>
          </p:nvPicPr>
          <p:blipFill rotWithShape="1">
            <a:blip r:embed="rId4">
              <a:alphaModFix amt="60000"/>
              <a:extLst>
                <a:ext uri="{28A0092B-C50C-407E-A947-70E740481C1C}">
                  <a14:useLocalDpi xmlns:a14="http://schemas.microsoft.com/office/drawing/2010/main" val="0"/>
                </a:ext>
              </a:extLst>
            </a:blip>
            <a:srcRect l="11072" t="5350" r="11607" b="5602"/>
            <a:stretch/>
          </p:blipFill>
          <p:spPr>
            <a:xfrm>
              <a:off x="5574661" y="3961925"/>
              <a:ext cx="3302639" cy="2852627"/>
            </a:xfrm>
            <a:prstGeom prst="rect">
              <a:avLst/>
            </a:prstGeom>
          </p:spPr>
        </p:pic>
        <p:sp>
          <p:nvSpPr>
            <p:cNvPr id="2" name="Rectangle 1"/>
            <p:cNvSpPr/>
            <p:nvPr/>
          </p:nvSpPr>
          <p:spPr>
            <a:xfrm>
              <a:off x="6918214" y="4589396"/>
              <a:ext cx="496575" cy="307777"/>
            </a:xfrm>
            <a:prstGeom prst="rect">
              <a:avLst/>
            </a:prstGeom>
          </p:spPr>
          <p:txBody>
            <a:bodyPr wrap="none">
              <a:spAutoFit/>
            </a:bodyPr>
            <a:lstStyle/>
            <a:p>
              <a:r>
                <a:rPr lang="en-US" sz="1400" dirty="0">
                  <a:solidFill>
                    <a:srgbClr val="0000FF"/>
                  </a:solidFill>
                </a:rPr>
                <a:t>MSc</a:t>
              </a:r>
              <a:endParaRPr lang="en-US" sz="1400" dirty="0"/>
            </a:p>
          </p:txBody>
        </p:sp>
        <p:sp>
          <p:nvSpPr>
            <p:cNvPr id="12" name="Rectangle 11"/>
            <p:cNvSpPr/>
            <p:nvPr/>
          </p:nvSpPr>
          <p:spPr>
            <a:xfrm>
              <a:off x="7582847" y="3692248"/>
              <a:ext cx="1484376" cy="307777"/>
            </a:xfrm>
            <a:prstGeom prst="rect">
              <a:avLst/>
            </a:prstGeom>
          </p:spPr>
          <p:txBody>
            <a:bodyPr wrap="none">
              <a:spAutoFit/>
            </a:bodyPr>
            <a:lstStyle/>
            <a:p>
              <a:r>
                <a:rPr lang="en-US" sz="1400" dirty="0" smtClean="0">
                  <a:solidFill>
                    <a:srgbClr val="FF0000"/>
                  </a:solidFill>
                </a:rPr>
                <a:t>PhD + </a:t>
              </a:r>
              <a:r>
                <a:rPr lang="en-US" sz="1400" dirty="0" smtClean="0">
                  <a:solidFill>
                    <a:srgbClr val="008000"/>
                  </a:solidFill>
                </a:rPr>
                <a:t>Researcher</a:t>
              </a:r>
              <a:endParaRPr lang="en-US" sz="1400" dirty="0">
                <a:solidFill>
                  <a:srgbClr val="008000"/>
                </a:solidFill>
              </a:endParaRPr>
            </a:p>
          </p:txBody>
        </p:sp>
        <p:sp>
          <p:nvSpPr>
            <p:cNvPr id="14" name="Rectangle 13"/>
            <p:cNvSpPr/>
            <p:nvPr/>
          </p:nvSpPr>
          <p:spPr>
            <a:xfrm>
              <a:off x="6951201" y="4243519"/>
              <a:ext cx="441146" cy="307777"/>
            </a:xfrm>
            <a:prstGeom prst="rect">
              <a:avLst/>
            </a:prstGeom>
          </p:spPr>
          <p:txBody>
            <a:bodyPr wrap="none">
              <a:spAutoFit/>
            </a:bodyPr>
            <a:lstStyle/>
            <a:p>
              <a:r>
                <a:rPr lang="en-US" sz="1400" b="1" dirty="0" smtClean="0">
                  <a:solidFill>
                    <a:srgbClr val="000000"/>
                  </a:solidFill>
                </a:rPr>
                <a:t>BSc</a:t>
              </a:r>
              <a:endParaRPr lang="en-US" sz="1400" b="1" dirty="0">
                <a:solidFill>
                  <a:srgbClr val="000000"/>
                </a:solidFill>
              </a:endParaRPr>
            </a:p>
          </p:txBody>
        </p:sp>
        <p:cxnSp>
          <p:nvCxnSpPr>
            <p:cNvPr id="7" name="Straight Connector 6"/>
            <p:cNvCxnSpPr/>
            <p:nvPr/>
          </p:nvCxnSpPr>
          <p:spPr>
            <a:xfrm flipV="1">
              <a:off x="7925346" y="3961925"/>
              <a:ext cx="137907" cy="3704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7429500" y="4410108"/>
              <a:ext cx="313103" cy="2126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7402089" y="4660900"/>
              <a:ext cx="327814" cy="82385"/>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5867400" y="5265122"/>
              <a:ext cx="589587" cy="307777"/>
            </a:xfrm>
            <a:prstGeom prst="rect">
              <a:avLst/>
            </a:prstGeom>
            <a:noFill/>
          </p:spPr>
          <p:txBody>
            <a:bodyPr wrap="none" rtlCol="0">
              <a:spAutoFit/>
            </a:bodyPr>
            <a:lstStyle/>
            <a:p>
              <a:r>
                <a:rPr lang="en-US" sz="1400" dirty="0" smtClean="0">
                  <a:solidFill>
                    <a:srgbClr val="0000FF"/>
                  </a:solidFill>
                </a:rPr>
                <a:t>ENSO</a:t>
              </a:r>
              <a:endParaRPr lang="en-US" sz="1400" dirty="0">
                <a:solidFill>
                  <a:srgbClr val="0000FF"/>
                </a:solidFill>
              </a:endParaRPr>
            </a:p>
          </p:txBody>
        </p:sp>
        <p:sp>
          <p:nvSpPr>
            <p:cNvPr id="33" name="TextBox 32"/>
            <p:cNvSpPr txBox="1"/>
            <p:nvPr/>
          </p:nvSpPr>
          <p:spPr>
            <a:xfrm>
              <a:off x="6852418" y="5123934"/>
              <a:ext cx="1305985" cy="292388"/>
            </a:xfrm>
            <a:prstGeom prst="rect">
              <a:avLst/>
            </a:prstGeom>
            <a:noFill/>
          </p:spPr>
          <p:txBody>
            <a:bodyPr wrap="none" rtlCol="0">
              <a:spAutoFit/>
            </a:bodyPr>
            <a:lstStyle/>
            <a:p>
              <a:r>
                <a:rPr lang="en-US" sz="1300" dirty="0" smtClean="0">
                  <a:solidFill>
                    <a:srgbClr val="FF0000"/>
                  </a:solidFill>
                </a:rPr>
                <a:t>Seasonal cycle</a:t>
              </a:r>
              <a:endParaRPr lang="en-US" sz="1300" dirty="0">
                <a:solidFill>
                  <a:srgbClr val="FF0000"/>
                </a:solidFill>
              </a:endParaRPr>
            </a:p>
          </p:txBody>
        </p:sp>
        <p:sp>
          <p:nvSpPr>
            <p:cNvPr id="34" name="Rectangle 33"/>
            <p:cNvSpPr/>
            <p:nvPr/>
          </p:nvSpPr>
          <p:spPr>
            <a:xfrm>
              <a:off x="5905499" y="5202698"/>
              <a:ext cx="589587" cy="458025"/>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892814" y="5140274"/>
              <a:ext cx="1170439" cy="31683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CuadroTexto 2"/>
          <p:cNvSpPr txBox="1"/>
          <p:nvPr/>
        </p:nvSpPr>
        <p:spPr>
          <a:xfrm>
            <a:off x="130535" y="24397"/>
            <a:ext cx="8404627" cy="523220"/>
          </a:xfrm>
          <a:prstGeom prst="rect">
            <a:avLst/>
          </a:prstGeom>
          <a:noFill/>
        </p:spPr>
        <p:txBody>
          <a:bodyPr wrap="square" rtlCol="0">
            <a:spAutoFit/>
          </a:bodyPr>
          <a:lstStyle/>
          <a:p>
            <a:r>
              <a:rPr lang="es-ES" sz="2800" b="1" dirty="0" smtClean="0">
                <a:solidFill>
                  <a:srgbClr val="0000FF"/>
                </a:solidFill>
                <a:latin typeface="+mj-lt"/>
                <a:cs typeface="Times New Roman"/>
              </a:rPr>
              <a:t>Personal and </a:t>
            </a:r>
            <a:r>
              <a:rPr lang="es-ES" sz="2800" b="1" dirty="0" err="1" smtClean="0">
                <a:solidFill>
                  <a:srgbClr val="0000FF"/>
                </a:solidFill>
                <a:latin typeface="+mj-lt"/>
                <a:cs typeface="Times New Roman"/>
              </a:rPr>
              <a:t>research</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career</a:t>
            </a:r>
            <a:endParaRPr lang="es-ES" sz="2800" b="1" dirty="0">
              <a:solidFill>
                <a:srgbClr val="0000FF"/>
              </a:solidFill>
              <a:latin typeface="+mj-lt"/>
              <a:cs typeface="Times New Roman"/>
            </a:endParaRPr>
          </a:p>
        </p:txBody>
      </p:sp>
    </p:spTree>
    <p:extLst>
      <p:ext uri="{BB962C8B-B14F-4D97-AF65-F5344CB8AC3E}">
        <p14:creationId xmlns:p14="http://schemas.microsoft.com/office/powerpoint/2010/main" val="40356270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9"/>
          <p:cNvSpPr txBox="1"/>
          <p:nvPr/>
        </p:nvSpPr>
        <p:spPr>
          <a:xfrm>
            <a:off x="250636" y="932231"/>
            <a:ext cx="4033251" cy="400110"/>
          </a:xfrm>
          <a:prstGeom prst="rect">
            <a:avLst/>
          </a:prstGeom>
          <a:noFill/>
        </p:spPr>
        <p:txBody>
          <a:bodyPr wrap="none" rtlCol="0">
            <a:spAutoFit/>
          </a:bodyPr>
          <a:lstStyle/>
          <a:p>
            <a:r>
              <a:rPr lang="es-ES" sz="2000" b="1" dirty="0" err="1">
                <a:solidFill>
                  <a:srgbClr val="0000FF"/>
                </a:solidFill>
                <a:cs typeface="Times New Roman"/>
              </a:rPr>
              <a:t>Seasonal</a:t>
            </a:r>
            <a:r>
              <a:rPr lang="es-ES" sz="2000" b="1" dirty="0">
                <a:solidFill>
                  <a:srgbClr val="0000FF"/>
                </a:solidFill>
                <a:cs typeface="Times New Roman"/>
              </a:rPr>
              <a:t> </a:t>
            </a:r>
            <a:r>
              <a:rPr lang="es-ES" sz="2000" b="1" dirty="0" err="1">
                <a:solidFill>
                  <a:srgbClr val="0000FF"/>
                </a:solidFill>
                <a:cs typeface="Times New Roman"/>
              </a:rPr>
              <a:t>cycle</a:t>
            </a:r>
            <a:r>
              <a:rPr lang="es-ES" sz="2000" b="1" dirty="0">
                <a:solidFill>
                  <a:srgbClr val="0000FF"/>
                </a:solidFill>
                <a:cs typeface="Times New Roman"/>
              </a:rPr>
              <a:t> </a:t>
            </a:r>
            <a:r>
              <a:rPr lang="es-ES" sz="2000" b="1" dirty="0" smtClean="0">
                <a:solidFill>
                  <a:srgbClr val="0000FF"/>
                </a:solidFill>
                <a:cs typeface="Times New Roman"/>
              </a:rPr>
              <a:t>TAUX,  and SST</a:t>
            </a:r>
            <a:endParaRPr lang="es-ES" sz="2000" b="1" dirty="0">
              <a:solidFill>
                <a:srgbClr val="0000FF"/>
              </a:solidFill>
            </a:endParaRPr>
          </a:p>
        </p:txBody>
      </p:sp>
      <p:sp>
        <p:nvSpPr>
          <p:cNvPr id="22" name="CuadroTexto 5"/>
          <p:cNvSpPr txBox="1"/>
          <p:nvPr/>
        </p:nvSpPr>
        <p:spPr>
          <a:xfrm>
            <a:off x="5129716" y="951231"/>
            <a:ext cx="2835507" cy="400110"/>
          </a:xfrm>
          <a:prstGeom prst="rect">
            <a:avLst/>
          </a:prstGeom>
          <a:noFill/>
        </p:spPr>
        <p:txBody>
          <a:bodyPr wrap="none" rtlCol="0">
            <a:spAutoFit/>
          </a:bodyPr>
          <a:lstStyle/>
          <a:p>
            <a:r>
              <a:rPr lang="es-ES" sz="2000" b="1" dirty="0" err="1" smtClean="0">
                <a:solidFill>
                  <a:srgbClr val="0000FF"/>
                </a:solidFill>
                <a:cs typeface="Times New Roman"/>
              </a:rPr>
              <a:t>Seasonal</a:t>
            </a:r>
            <a:r>
              <a:rPr lang="es-ES" sz="2000" b="1" dirty="0" smtClean="0">
                <a:solidFill>
                  <a:srgbClr val="0000FF"/>
                </a:solidFill>
                <a:cs typeface="Times New Roman"/>
              </a:rPr>
              <a:t> </a:t>
            </a:r>
            <a:r>
              <a:rPr lang="es-ES" sz="2000" b="1" dirty="0" err="1" smtClean="0">
                <a:solidFill>
                  <a:srgbClr val="0000FF"/>
                </a:solidFill>
                <a:cs typeface="Times New Roman"/>
              </a:rPr>
              <a:t>heat</a:t>
            </a:r>
            <a:r>
              <a:rPr lang="es-ES" sz="2000" b="1" dirty="0" smtClean="0">
                <a:solidFill>
                  <a:srgbClr val="0000FF"/>
                </a:solidFill>
                <a:cs typeface="Times New Roman"/>
              </a:rPr>
              <a:t> </a:t>
            </a:r>
            <a:r>
              <a:rPr lang="es-ES" sz="2000" b="1" dirty="0" err="1" smtClean="0">
                <a:solidFill>
                  <a:srgbClr val="0000FF"/>
                </a:solidFill>
                <a:cs typeface="Times New Roman"/>
              </a:rPr>
              <a:t>budget</a:t>
            </a:r>
            <a:endParaRPr lang="es-ES" sz="2000" b="1" dirty="0">
              <a:solidFill>
                <a:srgbClr val="0000FF"/>
              </a:solidFill>
            </a:endParaRPr>
          </a:p>
        </p:txBody>
      </p:sp>
      <p:sp>
        <p:nvSpPr>
          <p:cNvPr id="26" name="CuadroTexto 12"/>
          <p:cNvSpPr txBox="1"/>
          <p:nvPr/>
        </p:nvSpPr>
        <p:spPr>
          <a:xfrm>
            <a:off x="4734159" y="3708072"/>
            <a:ext cx="4047903" cy="400110"/>
          </a:xfrm>
          <a:prstGeom prst="rect">
            <a:avLst/>
          </a:prstGeom>
          <a:noFill/>
        </p:spPr>
        <p:txBody>
          <a:bodyPr wrap="none" rtlCol="0">
            <a:spAutoFit/>
          </a:bodyPr>
          <a:lstStyle/>
          <a:p>
            <a:r>
              <a:rPr lang="es-ES" sz="2000" b="1" dirty="0" smtClean="0">
                <a:solidFill>
                  <a:srgbClr val="0000FF"/>
                </a:solidFill>
              </a:rPr>
              <a:t>Dynamics of </a:t>
            </a:r>
            <a:r>
              <a:rPr lang="es-ES" sz="2000" b="1" dirty="0" err="1" smtClean="0">
                <a:solidFill>
                  <a:srgbClr val="0000FF"/>
                </a:solidFill>
              </a:rPr>
              <a:t>the</a:t>
            </a:r>
            <a:r>
              <a:rPr lang="es-ES" sz="2000" b="1" dirty="0" smtClean="0">
                <a:solidFill>
                  <a:srgbClr val="0000FF"/>
                </a:solidFill>
              </a:rPr>
              <a:t> </a:t>
            </a:r>
            <a:r>
              <a:rPr lang="es-ES" sz="2000" b="1" dirty="0" err="1" smtClean="0">
                <a:solidFill>
                  <a:srgbClr val="0000FF"/>
                </a:solidFill>
              </a:rPr>
              <a:t>seasonal</a:t>
            </a:r>
            <a:r>
              <a:rPr lang="es-ES" sz="2000" b="1" dirty="0" smtClean="0">
                <a:solidFill>
                  <a:srgbClr val="0000FF"/>
                </a:solidFill>
              </a:rPr>
              <a:t> </a:t>
            </a:r>
            <a:r>
              <a:rPr lang="es-ES" sz="2000" b="1" dirty="0" err="1" smtClean="0">
                <a:solidFill>
                  <a:srgbClr val="0000FF"/>
                </a:solidFill>
              </a:rPr>
              <a:t>cycle</a:t>
            </a:r>
            <a:endParaRPr lang="es-ES" sz="2000" b="1" dirty="0">
              <a:solidFill>
                <a:srgbClr val="0000FF"/>
              </a:solidFill>
            </a:endParaRPr>
          </a:p>
        </p:txBody>
      </p:sp>
      <p:sp>
        <p:nvSpPr>
          <p:cNvPr id="45" name="TextBox 44">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47" name="TextBox 46">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48" name="TextBox 47">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49" name="TextBox 48">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17" name="CuadroTexto 12"/>
          <p:cNvSpPr txBox="1"/>
          <p:nvPr/>
        </p:nvSpPr>
        <p:spPr>
          <a:xfrm>
            <a:off x="465161" y="3708072"/>
            <a:ext cx="3576019" cy="400110"/>
          </a:xfrm>
          <a:prstGeom prst="rect">
            <a:avLst/>
          </a:prstGeom>
          <a:noFill/>
        </p:spPr>
        <p:txBody>
          <a:bodyPr wrap="none" rtlCol="0">
            <a:spAutoFit/>
          </a:bodyPr>
          <a:lstStyle/>
          <a:p>
            <a:r>
              <a:rPr lang="es-ES" sz="2000" b="1" dirty="0" err="1" smtClean="0">
                <a:solidFill>
                  <a:srgbClr val="0000FF"/>
                </a:solidFill>
              </a:rPr>
              <a:t>Mechanism</a:t>
            </a:r>
            <a:r>
              <a:rPr lang="es-ES" sz="2000" b="1" dirty="0" smtClean="0">
                <a:solidFill>
                  <a:srgbClr val="0000FF"/>
                </a:solidFill>
              </a:rPr>
              <a:t> of O-A </a:t>
            </a:r>
            <a:r>
              <a:rPr lang="es-ES" sz="2000" b="1" dirty="0" err="1" smtClean="0">
                <a:solidFill>
                  <a:srgbClr val="0000FF"/>
                </a:solidFill>
              </a:rPr>
              <a:t>coupling</a:t>
            </a:r>
            <a:endParaRPr lang="es-ES" sz="2000" b="1" dirty="0">
              <a:solidFill>
                <a:srgbClr val="0000FF"/>
              </a:solidFill>
            </a:endParaRPr>
          </a:p>
        </p:txBody>
      </p:sp>
      <p:pic>
        <p:nvPicPr>
          <p:cNvPr id="2" name="Picture 1" descr="fig3_paperII_nature.jpg">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8954" t="4081" r="8452" b="53431"/>
          <a:stretch/>
        </p:blipFill>
        <p:spPr>
          <a:xfrm>
            <a:off x="143479" y="4439330"/>
            <a:ext cx="4207244" cy="1156174"/>
          </a:xfrm>
          <a:prstGeom prst="rect">
            <a:avLst/>
          </a:prstGeom>
        </p:spPr>
      </p:pic>
      <p:pic>
        <p:nvPicPr>
          <p:cNvPr id="3" name="Picture 2" descr="TA_SC_schematics_WES_fig4_nature_latest.pdf">
            <a:hlinkClick r:id="rId9" action="ppaction://hlinksldjump"/>
          </p:cNvPr>
          <p:cNvPicPr>
            <a:picLocks noChangeAspect="1"/>
          </p:cNvPicPr>
          <p:nvPr/>
        </p:nvPicPr>
        <p:blipFill rotWithShape="1">
          <a:blip r:embed="rId10">
            <a:extLst>
              <a:ext uri="{28A0092B-C50C-407E-A947-70E740481C1C}">
                <a14:useLocalDpi xmlns:a14="http://schemas.microsoft.com/office/drawing/2010/main" val="0"/>
              </a:ext>
            </a:extLst>
          </a:blip>
          <a:srcRect t="25830" b="26652"/>
          <a:stretch/>
        </p:blipFill>
        <p:spPr>
          <a:xfrm>
            <a:off x="4506981" y="4305634"/>
            <a:ext cx="4384141" cy="1562426"/>
          </a:xfrm>
          <a:prstGeom prst="rect">
            <a:avLst/>
          </a:prstGeom>
        </p:spPr>
      </p:pic>
      <p:pic>
        <p:nvPicPr>
          <p:cNvPr id="27" name="Picture 26" descr="fig1_paperII_nature_latest.eps">
            <a:hlinkClick r:id="rId11" action="ppaction://hlinksldjump"/>
          </p:cNvPr>
          <p:cNvPicPr>
            <a:picLocks noChangeAspect="1"/>
          </p:cNvPicPr>
          <p:nvPr/>
        </p:nvPicPr>
        <p:blipFill rotWithShape="1">
          <a:blip r:embed="rId12">
            <a:extLst>
              <a:ext uri="{28A0092B-C50C-407E-A947-70E740481C1C}">
                <a14:useLocalDpi xmlns:a14="http://schemas.microsoft.com/office/drawing/2010/main" val="0"/>
              </a:ext>
            </a:extLst>
          </a:blip>
          <a:srcRect l="9867" t="3814" r="8259"/>
          <a:stretch/>
        </p:blipFill>
        <p:spPr>
          <a:xfrm>
            <a:off x="944102" y="1456224"/>
            <a:ext cx="2374386" cy="2004981"/>
          </a:xfrm>
          <a:prstGeom prst="rect">
            <a:avLst/>
          </a:prstGeom>
        </p:spPr>
      </p:pic>
      <p:pic>
        <p:nvPicPr>
          <p:cNvPr id="28" name="Picture 27" descr="fig2_paperII_nature_latest.eps">
            <a:hlinkClick r:id="rId13" action="ppaction://hlinksldjump"/>
          </p:cNvPr>
          <p:cNvPicPr>
            <a:picLocks noChangeAspect="1"/>
          </p:cNvPicPr>
          <p:nvPr/>
        </p:nvPicPr>
        <p:blipFill rotWithShape="1">
          <a:blip r:embed="rId14">
            <a:extLst>
              <a:ext uri="{28A0092B-C50C-407E-A947-70E740481C1C}">
                <a14:useLocalDpi xmlns:a14="http://schemas.microsoft.com/office/drawing/2010/main" val="0"/>
              </a:ext>
            </a:extLst>
          </a:blip>
          <a:srcRect l="4840" t="2638" r="6700" b="6179"/>
          <a:stretch/>
        </p:blipFill>
        <p:spPr>
          <a:xfrm>
            <a:off x="5585699" y="1376770"/>
            <a:ext cx="2016896" cy="2266699"/>
          </a:xfrm>
          <a:prstGeom prst="rect">
            <a:avLst/>
          </a:prstGeom>
        </p:spPr>
      </p:pic>
      <p:sp>
        <p:nvSpPr>
          <p:cNvPr id="18" name="CuadroTexto 21"/>
          <p:cNvSpPr txBox="1"/>
          <p:nvPr/>
        </p:nvSpPr>
        <p:spPr>
          <a:xfrm>
            <a:off x="2971264" y="337580"/>
            <a:ext cx="3362494" cy="400110"/>
          </a:xfrm>
          <a:prstGeom prst="rect">
            <a:avLst/>
          </a:prstGeom>
          <a:noFill/>
        </p:spPr>
        <p:txBody>
          <a:bodyPr wrap="square" rtlCol="0">
            <a:spAutoFit/>
          </a:bodyPr>
          <a:lstStyle/>
          <a:p>
            <a:pPr algn="ctr"/>
            <a:r>
              <a:rPr lang="es-ES" sz="2000" b="1" dirty="0" err="1" smtClean="0">
                <a:solidFill>
                  <a:srgbClr val="0000FF"/>
                </a:solidFill>
              </a:rPr>
              <a:t>Results</a:t>
            </a:r>
            <a:r>
              <a:rPr lang="es-ES" sz="2000" b="1" dirty="0" smtClean="0">
                <a:solidFill>
                  <a:srgbClr val="0000FF"/>
                </a:solidFill>
              </a:rPr>
              <a:t> </a:t>
            </a:r>
            <a:r>
              <a:rPr lang="es-ES" sz="2000" b="1" dirty="0" err="1" smtClean="0">
                <a:solidFill>
                  <a:srgbClr val="0000FF"/>
                </a:solidFill>
              </a:rPr>
              <a:t>NorESM</a:t>
            </a:r>
            <a:r>
              <a:rPr lang="es-ES" sz="2000" b="1" dirty="0" smtClean="0">
                <a:solidFill>
                  <a:srgbClr val="0000FF"/>
                </a:solidFill>
              </a:rPr>
              <a:t> </a:t>
            </a:r>
            <a:r>
              <a:rPr lang="es-ES" sz="2000" b="1" dirty="0" err="1" smtClean="0">
                <a:solidFill>
                  <a:srgbClr val="0000FF"/>
                </a:solidFill>
              </a:rPr>
              <a:t>ocean</a:t>
            </a:r>
            <a:endParaRPr lang="es-ES" sz="2000" b="1" dirty="0">
              <a:solidFill>
                <a:srgbClr val="0000FF"/>
              </a:solidFill>
            </a:endParaRPr>
          </a:p>
        </p:txBody>
      </p:sp>
      <p:sp>
        <p:nvSpPr>
          <p:cNvPr id="20" name="Rectángulo 22"/>
          <p:cNvSpPr/>
          <p:nvPr/>
        </p:nvSpPr>
        <p:spPr>
          <a:xfrm>
            <a:off x="2900763" y="337580"/>
            <a:ext cx="3432995" cy="400110"/>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000">
              <a:ln>
                <a:solidFill>
                  <a:srgbClr val="000000"/>
                </a:solidFill>
              </a:ln>
              <a:solidFill>
                <a:schemeClr val="tx1"/>
              </a:solidFill>
            </a:endParaRPr>
          </a:p>
        </p:txBody>
      </p:sp>
      <p:sp>
        <p:nvSpPr>
          <p:cNvPr id="21" name="TextBox 20">
            <a:hlinkClick r:id="rId15"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9104750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8204119" y="2105665"/>
            <a:ext cx="184666" cy="307777"/>
          </a:xfrm>
          <a:prstGeom prst="rect">
            <a:avLst/>
          </a:prstGeom>
          <a:noFill/>
        </p:spPr>
        <p:txBody>
          <a:bodyPr wrap="none" rtlCol="0">
            <a:spAutoFit/>
          </a:bodyPr>
          <a:lstStyle/>
          <a:p>
            <a:endParaRPr lang="es-ES" dirty="0"/>
          </a:p>
        </p:txBody>
      </p:sp>
      <p:pic>
        <p:nvPicPr>
          <p:cNvPr id="3" name="Picture 2" descr="fig1_paperII_nature_latest.eps"/>
          <p:cNvPicPr>
            <a:picLocks noChangeAspect="1"/>
          </p:cNvPicPr>
          <p:nvPr/>
        </p:nvPicPr>
        <p:blipFill rotWithShape="1">
          <a:blip r:embed="rId3">
            <a:extLst>
              <a:ext uri="{28A0092B-C50C-407E-A947-70E740481C1C}">
                <a14:useLocalDpi xmlns:a14="http://schemas.microsoft.com/office/drawing/2010/main" val="0"/>
              </a:ext>
            </a:extLst>
          </a:blip>
          <a:srcRect l="9867" t="3814" r="8259"/>
          <a:stretch/>
        </p:blipFill>
        <p:spPr>
          <a:xfrm>
            <a:off x="1618142" y="826173"/>
            <a:ext cx="6502431" cy="5490790"/>
          </a:xfrm>
          <a:prstGeom prst="rect">
            <a:avLst/>
          </a:prstGeom>
        </p:spPr>
      </p:pic>
      <p:sp>
        <p:nvSpPr>
          <p:cNvPr id="9" name="TextBox 8">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1" name="TextBox 10">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2" name="TextBox 11">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19" name="CuadroTexto 2"/>
          <p:cNvSpPr txBox="1"/>
          <p:nvPr/>
        </p:nvSpPr>
        <p:spPr>
          <a:xfrm>
            <a:off x="367598" y="92129"/>
            <a:ext cx="3742815"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cxnSp>
        <p:nvCxnSpPr>
          <p:cNvPr id="20"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3" name="CuadroTexto 4"/>
          <p:cNvSpPr txBox="1"/>
          <p:nvPr/>
        </p:nvSpPr>
        <p:spPr>
          <a:xfrm>
            <a:off x="33418" y="1329820"/>
            <a:ext cx="1659942" cy="369332"/>
          </a:xfrm>
          <a:prstGeom prst="rect">
            <a:avLst/>
          </a:prstGeom>
          <a:noFill/>
        </p:spPr>
        <p:txBody>
          <a:bodyPr wrap="none" rtlCol="0">
            <a:spAutoFit/>
          </a:bodyPr>
          <a:lstStyle/>
          <a:p>
            <a:r>
              <a:rPr lang="es-ES" sz="1800" b="1" dirty="0" err="1" smtClean="0">
                <a:solidFill>
                  <a:srgbClr val="0000FF"/>
                </a:solidFill>
              </a:rPr>
              <a:t>Observations</a:t>
            </a:r>
            <a:endParaRPr lang="es-ES" sz="1800" b="1" dirty="0">
              <a:solidFill>
                <a:srgbClr val="0000FF"/>
              </a:solidFill>
            </a:endParaRPr>
          </a:p>
        </p:txBody>
      </p:sp>
      <p:sp>
        <p:nvSpPr>
          <p:cNvPr id="24" name="CuadroTexto 8"/>
          <p:cNvSpPr txBox="1"/>
          <p:nvPr/>
        </p:nvSpPr>
        <p:spPr>
          <a:xfrm>
            <a:off x="317471" y="2536603"/>
            <a:ext cx="1005203" cy="369332"/>
          </a:xfrm>
          <a:prstGeom prst="rect">
            <a:avLst/>
          </a:prstGeom>
          <a:noFill/>
        </p:spPr>
        <p:txBody>
          <a:bodyPr wrap="none" rtlCol="0">
            <a:spAutoFit/>
          </a:bodyPr>
          <a:lstStyle/>
          <a:p>
            <a:r>
              <a:rPr lang="es-ES" sz="1800" b="1" dirty="0" smtClean="0">
                <a:solidFill>
                  <a:srgbClr val="0000FF"/>
                </a:solidFill>
              </a:rPr>
              <a:t>Control</a:t>
            </a:r>
            <a:endParaRPr lang="es-ES" sz="1800" b="1" dirty="0">
              <a:solidFill>
                <a:srgbClr val="0000FF"/>
              </a:solidFill>
            </a:endParaRPr>
          </a:p>
        </p:txBody>
      </p:sp>
      <p:sp>
        <p:nvSpPr>
          <p:cNvPr id="25" name="CuadroTexto 8"/>
          <p:cNvSpPr txBox="1"/>
          <p:nvPr/>
        </p:nvSpPr>
        <p:spPr>
          <a:xfrm>
            <a:off x="167090" y="3752996"/>
            <a:ext cx="1364476" cy="369332"/>
          </a:xfrm>
          <a:prstGeom prst="rect">
            <a:avLst/>
          </a:prstGeom>
          <a:noFill/>
        </p:spPr>
        <p:txBody>
          <a:bodyPr wrap="none" rtlCol="0">
            <a:spAutoFit/>
          </a:bodyPr>
          <a:lstStyle/>
          <a:p>
            <a:r>
              <a:rPr lang="es-ES" sz="1800" b="1" dirty="0" err="1" smtClean="0">
                <a:solidFill>
                  <a:srgbClr val="0000FF"/>
                </a:solidFill>
              </a:rPr>
              <a:t>Sensitivity</a:t>
            </a:r>
            <a:endParaRPr lang="es-ES" sz="1800" b="1" dirty="0">
              <a:solidFill>
                <a:srgbClr val="0000FF"/>
              </a:solidFill>
            </a:endParaRPr>
          </a:p>
        </p:txBody>
      </p:sp>
      <p:sp>
        <p:nvSpPr>
          <p:cNvPr id="26" name="CuadroTexto 8"/>
          <p:cNvSpPr txBox="1"/>
          <p:nvPr/>
        </p:nvSpPr>
        <p:spPr>
          <a:xfrm>
            <a:off x="167090" y="5192185"/>
            <a:ext cx="1313581" cy="369332"/>
          </a:xfrm>
          <a:prstGeom prst="rect">
            <a:avLst/>
          </a:prstGeom>
          <a:noFill/>
        </p:spPr>
        <p:txBody>
          <a:bodyPr wrap="none" rtlCol="0">
            <a:spAutoFit/>
          </a:bodyPr>
          <a:lstStyle/>
          <a:p>
            <a:r>
              <a:rPr lang="es-ES" sz="1800" b="1" dirty="0" err="1" smtClean="0">
                <a:solidFill>
                  <a:srgbClr val="0000FF"/>
                </a:solidFill>
              </a:rPr>
              <a:t>Difference</a:t>
            </a:r>
            <a:endParaRPr lang="es-ES" sz="1800" b="1" dirty="0">
              <a:solidFill>
                <a:srgbClr val="0000FF"/>
              </a:solidFill>
            </a:endParaRPr>
          </a:p>
        </p:txBody>
      </p:sp>
      <p:sp>
        <p:nvSpPr>
          <p:cNvPr id="27" name="CuadroTexto 19"/>
          <p:cNvSpPr txBox="1"/>
          <p:nvPr/>
        </p:nvSpPr>
        <p:spPr>
          <a:xfrm>
            <a:off x="3934387" y="180976"/>
            <a:ext cx="4873950" cy="400110"/>
          </a:xfrm>
          <a:prstGeom prst="rect">
            <a:avLst/>
          </a:prstGeom>
          <a:noFill/>
        </p:spPr>
        <p:txBody>
          <a:bodyPr wrap="none" rtlCol="0">
            <a:spAutoFit/>
          </a:bodyPr>
          <a:lstStyle/>
          <a:p>
            <a:r>
              <a:rPr lang="es-ES" sz="2000" b="1" dirty="0" err="1">
                <a:solidFill>
                  <a:srgbClr val="0000FF"/>
                </a:solidFill>
                <a:cs typeface="Times New Roman"/>
              </a:rPr>
              <a:t>Seasonal</a:t>
            </a:r>
            <a:r>
              <a:rPr lang="es-ES" sz="2000" b="1" dirty="0">
                <a:solidFill>
                  <a:srgbClr val="0000FF"/>
                </a:solidFill>
                <a:cs typeface="Times New Roman"/>
              </a:rPr>
              <a:t> </a:t>
            </a:r>
            <a:r>
              <a:rPr lang="es-ES" sz="2000" b="1" dirty="0" err="1">
                <a:solidFill>
                  <a:srgbClr val="0000FF"/>
                </a:solidFill>
                <a:cs typeface="Times New Roman"/>
              </a:rPr>
              <a:t>cycle</a:t>
            </a:r>
            <a:r>
              <a:rPr lang="es-ES" sz="2000" b="1" dirty="0">
                <a:solidFill>
                  <a:srgbClr val="0000FF"/>
                </a:solidFill>
                <a:cs typeface="Times New Roman"/>
              </a:rPr>
              <a:t> of </a:t>
            </a:r>
            <a:r>
              <a:rPr lang="es-ES" sz="2000" b="1" dirty="0" smtClean="0">
                <a:solidFill>
                  <a:srgbClr val="0000FF"/>
                </a:solidFill>
                <a:cs typeface="Times New Roman"/>
              </a:rPr>
              <a:t>TAUX, SST and SSH</a:t>
            </a:r>
            <a:endParaRPr lang="es-ES" sz="2000" b="1" dirty="0">
              <a:solidFill>
                <a:srgbClr val="0000FF"/>
              </a:solidFill>
            </a:endParaRPr>
          </a:p>
        </p:txBody>
      </p:sp>
      <p:sp>
        <p:nvSpPr>
          <p:cNvPr id="16" name="TextBox 15">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2447815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8204119" y="2105665"/>
            <a:ext cx="184666" cy="307777"/>
          </a:xfrm>
          <a:prstGeom prst="rect">
            <a:avLst/>
          </a:prstGeom>
          <a:noFill/>
        </p:spPr>
        <p:txBody>
          <a:bodyPr wrap="none" rtlCol="0">
            <a:spAutoFit/>
          </a:bodyPr>
          <a:lstStyle/>
          <a:p>
            <a:endParaRPr lang="es-ES" dirty="0"/>
          </a:p>
        </p:txBody>
      </p:sp>
      <p:pic>
        <p:nvPicPr>
          <p:cNvPr id="3" name="Picture 2" descr="fig1_paperII_nature_latest.eps"/>
          <p:cNvPicPr>
            <a:picLocks noChangeAspect="1"/>
          </p:cNvPicPr>
          <p:nvPr/>
        </p:nvPicPr>
        <p:blipFill rotWithShape="1">
          <a:blip r:embed="rId3">
            <a:extLst>
              <a:ext uri="{28A0092B-C50C-407E-A947-70E740481C1C}">
                <a14:useLocalDpi xmlns:a14="http://schemas.microsoft.com/office/drawing/2010/main" val="0"/>
              </a:ext>
            </a:extLst>
          </a:blip>
          <a:srcRect l="9867" t="3814" r="8259"/>
          <a:stretch/>
        </p:blipFill>
        <p:spPr>
          <a:xfrm>
            <a:off x="1618142" y="826173"/>
            <a:ext cx="6502431" cy="5490790"/>
          </a:xfrm>
          <a:prstGeom prst="rect">
            <a:avLst/>
          </a:prstGeom>
        </p:spPr>
      </p:pic>
      <p:sp>
        <p:nvSpPr>
          <p:cNvPr id="9" name="TextBox 8">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1" name="TextBox 10">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2" name="TextBox 11">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19" name="CuadroTexto 2"/>
          <p:cNvSpPr txBox="1"/>
          <p:nvPr/>
        </p:nvSpPr>
        <p:spPr>
          <a:xfrm>
            <a:off x="367598" y="92129"/>
            <a:ext cx="3742815"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cxnSp>
        <p:nvCxnSpPr>
          <p:cNvPr id="20"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3" name="CuadroTexto 4"/>
          <p:cNvSpPr txBox="1"/>
          <p:nvPr/>
        </p:nvSpPr>
        <p:spPr>
          <a:xfrm>
            <a:off x="33418" y="1329820"/>
            <a:ext cx="1659942" cy="369332"/>
          </a:xfrm>
          <a:prstGeom prst="rect">
            <a:avLst/>
          </a:prstGeom>
          <a:noFill/>
        </p:spPr>
        <p:txBody>
          <a:bodyPr wrap="none" rtlCol="0">
            <a:spAutoFit/>
          </a:bodyPr>
          <a:lstStyle/>
          <a:p>
            <a:r>
              <a:rPr lang="es-ES" sz="1800" b="1" dirty="0" err="1" smtClean="0">
                <a:solidFill>
                  <a:srgbClr val="0000FF"/>
                </a:solidFill>
              </a:rPr>
              <a:t>Observations</a:t>
            </a:r>
            <a:endParaRPr lang="es-ES" sz="1800" b="1" dirty="0">
              <a:solidFill>
                <a:srgbClr val="0000FF"/>
              </a:solidFill>
            </a:endParaRPr>
          </a:p>
        </p:txBody>
      </p:sp>
      <p:sp>
        <p:nvSpPr>
          <p:cNvPr id="24" name="CuadroTexto 8"/>
          <p:cNvSpPr txBox="1"/>
          <p:nvPr/>
        </p:nvSpPr>
        <p:spPr>
          <a:xfrm>
            <a:off x="317471" y="2536603"/>
            <a:ext cx="1005203" cy="369332"/>
          </a:xfrm>
          <a:prstGeom prst="rect">
            <a:avLst/>
          </a:prstGeom>
          <a:noFill/>
        </p:spPr>
        <p:txBody>
          <a:bodyPr wrap="none" rtlCol="0">
            <a:spAutoFit/>
          </a:bodyPr>
          <a:lstStyle/>
          <a:p>
            <a:r>
              <a:rPr lang="es-ES" sz="1800" b="1" dirty="0" smtClean="0">
                <a:solidFill>
                  <a:srgbClr val="0000FF"/>
                </a:solidFill>
              </a:rPr>
              <a:t>Control</a:t>
            </a:r>
            <a:endParaRPr lang="es-ES" sz="1800" b="1" dirty="0">
              <a:solidFill>
                <a:srgbClr val="0000FF"/>
              </a:solidFill>
            </a:endParaRPr>
          </a:p>
        </p:txBody>
      </p:sp>
      <p:sp>
        <p:nvSpPr>
          <p:cNvPr id="25" name="CuadroTexto 8"/>
          <p:cNvSpPr txBox="1"/>
          <p:nvPr/>
        </p:nvSpPr>
        <p:spPr>
          <a:xfrm>
            <a:off x="167090" y="3752996"/>
            <a:ext cx="1364476" cy="369332"/>
          </a:xfrm>
          <a:prstGeom prst="rect">
            <a:avLst/>
          </a:prstGeom>
          <a:noFill/>
        </p:spPr>
        <p:txBody>
          <a:bodyPr wrap="none" rtlCol="0">
            <a:spAutoFit/>
          </a:bodyPr>
          <a:lstStyle/>
          <a:p>
            <a:r>
              <a:rPr lang="es-ES" sz="1800" b="1" dirty="0" err="1" smtClean="0">
                <a:solidFill>
                  <a:srgbClr val="0000FF"/>
                </a:solidFill>
              </a:rPr>
              <a:t>Sensitivity</a:t>
            </a:r>
            <a:endParaRPr lang="es-ES" sz="1800" b="1" dirty="0">
              <a:solidFill>
                <a:srgbClr val="0000FF"/>
              </a:solidFill>
            </a:endParaRPr>
          </a:p>
        </p:txBody>
      </p:sp>
      <p:sp>
        <p:nvSpPr>
          <p:cNvPr id="15" name="CuadroTexto 8"/>
          <p:cNvSpPr txBox="1"/>
          <p:nvPr/>
        </p:nvSpPr>
        <p:spPr>
          <a:xfrm>
            <a:off x="167090" y="5192185"/>
            <a:ext cx="1313581" cy="369332"/>
          </a:xfrm>
          <a:prstGeom prst="rect">
            <a:avLst/>
          </a:prstGeom>
          <a:noFill/>
        </p:spPr>
        <p:txBody>
          <a:bodyPr wrap="none" rtlCol="0">
            <a:spAutoFit/>
          </a:bodyPr>
          <a:lstStyle/>
          <a:p>
            <a:r>
              <a:rPr lang="es-ES" sz="1800" b="1" dirty="0" err="1" smtClean="0">
                <a:solidFill>
                  <a:srgbClr val="0000FF"/>
                </a:solidFill>
              </a:rPr>
              <a:t>Difference</a:t>
            </a:r>
            <a:endParaRPr lang="es-ES" sz="1800" b="1" dirty="0">
              <a:solidFill>
                <a:srgbClr val="0000FF"/>
              </a:solidFill>
            </a:endParaRPr>
          </a:p>
        </p:txBody>
      </p:sp>
      <p:sp>
        <p:nvSpPr>
          <p:cNvPr id="16" name="CuadroTexto 19"/>
          <p:cNvSpPr txBox="1"/>
          <p:nvPr/>
        </p:nvSpPr>
        <p:spPr>
          <a:xfrm>
            <a:off x="3934387" y="180976"/>
            <a:ext cx="4873950" cy="400110"/>
          </a:xfrm>
          <a:prstGeom prst="rect">
            <a:avLst/>
          </a:prstGeom>
          <a:noFill/>
        </p:spPr>
        <p:txBody>
          <a:bodyPr wrap="none" rtlCol="0">
            <a:spAutoFit/>
          </a:bodyPr>
          <a:lstStyle/>
          <a:p>
            <a:r>
              <a:rPr lang="es-ES" sz="2000" b="1" dirty="0" err="1">
                <a:solidFill>
                  <a:srgbClr val="0000FF"/>
                </a:solidFill>
                <a:cs typeface="Times New Roman"/>
              </a:rPr>
              <a:t>Seasonal</a:t>
            </a:r>
            <a:r>
              <a:rPr lang="es-ES" sz="2000" b="1" dirty="0">
                <a:solidFill>
                  <a:srgbClr val="0000FF"/>
                </a:solidFill>
                <a:cs typeface="Times New Roman"/>
              </a:rPr>
              <a:t> </a:t>
            </a:r>
            <a:r>
              <a:rPr lang="es-ES" sz="2000" b="1" dirty="0" err="1">
                <a:solidFill>
                  <a:srgbClr val="0000FF"/>
                </a:solidFill>
                <a:cs typeface="Times New Roman"/>
              </a:rPr>
              <a:t>cycle</a:t>
            </a:r>
            <a:r>
              <a:rPr lang="es-ES" sz="2000" b="1" dirty="0">
                <a:solidFill>
                  <a:srgbClr val="0000FF"/>
                </a:solidFill>
                <a:cs typeface="Times New Roman"/>
              </a:rPr>
              <a:t> of </a:t>
            </a:r>
            <a:r>
              <a:rPr lang="es-ES" sz="2000" b="1" dirty="0" smtClean="0">
                <a:solidFill>
                  <a:srgbClr val="0000FF"/>
                </a:solidFill>
                <a:cs typeface="Times New Roman"/>
              </a:rPr>
              <a:t>TAUX, SST and SSH</a:t>
            </a:r>
            <a:endParaRPr lang="es-ES" sz="2000" b="1" dirty="0">
              <a:solidFill>
                <a:srgbClr val="0000FF"/>
              </a:solidFill>
            </a:endParaRPr>
          </a:p>
        </p:txBody>
      </p:sp>
      <p:sp>
        <p:nvSpPr>
          <p:cNvPr id="2" name="Rectangle 1"/>
          <p:cNvSpPr/>
          <p:nvPr/>
        </p:nvSpPr>
        <p:spPr>
          <a:xfrm>
            <a:off x="66836" y="4595675"/>
            <a:ext cx="8874413" cy="1721288"/>
          </a:xfrm>
          <a:prstGeom prst="rect">
            <a:avLst/>
          </a:prstGeom>
          <a:solidFill>
            <a:schemeClr val="bg1">
              <a:lumMod val="50000"/>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66836" y="838508"/>
            <a:ext cx="8874413" cy="1267157"/>
          </a:xfrm>
          <a:prstGeom prst="rect">
            <a:avLst/>
          </a:prstGeom>
          <a:solidFill>
            <a:schemeClr val="bg1">
              <a:lumMod val="50000"/>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Shape 5"/>
          <p:cNvSpPr txBox="1"/>
          <p:nvPr/>
        </p:nvSpPr>
        <p:spPr>
          <a:xfrm>
            <a:off x="284052" y="1039051"/>
            <a:ext cx="8488173" cy="1183597"/>
          </a:xfrm>
          <a:prstGeom prst="rect">
            <a:avLst/>
          </a:prstGeom>
        </p:spPr>
        <p:txBody>
          <a:bodyPr lIns="90000" tIns="45000" rIns="90000" bIns="45000"/>
          <a:lstStyle/>
          <a:p>
            <a:pPr algn="just"/>
            <a:r>
              <a:rPr lang="es-ES" sz="1600" b="1" dirty="0" err="1" smtClean="0">
                <a:solidFill>
                  <a:schemeClr val="tx1"/>
                </a:solidFill>
              </a:rPr>
              <a:t>Sensitivity</a:t>
            </a:r>
            <a:r>
              <a:rPr lang="es-ES" sz="1600" b="1" dirty="0" smtClean="0">
                <a:solidFill>
                  <a:schemeClr val="tx1"/>
                </a:solidFill>
              </a:rPr>
              <a:t> in </a:t>
            </a:r>
            <a:r>
              <a:rPr lang="es-ES" sz="1600" b="1" dirty="0" err="1" smtClean="0">
                <a:solidFill>
                  <a:schemeClr val="tx1"/>
                </a:solidFill>
              </a:rPr>
              <a:t>the</a:t>
            </a:r>
            <a:r>
              <a:rPr lang="es-ES" sz="1600" b="1" dirty="0" smtClean="0">
                <a:solidFill>
                  <a:schemeClr val="tx1"/>
                </a:solidFill>
              </a:rPr>
              <a:t> EEA</a:t>
            </a:r>
            <a:endParaRPr lang="es-ES" sz="1600" b="1" dirty="0">
              <a:solidFill>
                <a:schemeClr val="tx1"/>
              </a:solidFill>
            </a:endParaRPr>
          </a:p>
          <a:p>
            <a:pPr marL="285750" indent="-285750" algn="just">
              <a:buFontTx/>
              <a:buChar char="-"/>
            </a:pPr>
            <a:r>
              <a:rPr lang="es-ES" sz="1600" b="1" dirty="0" err="1" smtClean="0">
                <a:solidFill>
                  <a:schemeClr val="tx1"/>
                </a:solidFill>
              </a:rPr>
              <a:t>The</a:t>
            </a:r>
            <a:r>
              <a:rPr lang="es-ES" sz="1600" b="1" dirty="0" smtClean="0">
                <a:solidFill>
                  <a:schemeClr val="tx1"/>
                </a:solidFill>
              </a:rPr>
              <a:t> </a:t>
            </a:r>
            <a:r>
              <a:rPr lang="es-ES" sz="1600" b="1" dirty="0" err="1" smtClean="0">
                <a:solidFill>
                  <a:schemeClr val="tx1"/>
                </a:solidFill>
              </a:rPr>
              <a:t>phasing</a:t>
            </a:r>
            <a:r>
              <a:rPr lang="es-ES" sz="1600" b="1" dirty="0" smtClean="0">
                <a:solidFill>
                  <a:schemeClr val="tx1"/>
                </a:solidFill>
              </a:rPr>
              <a:t> of </a:t>
            </a:r>
            <a:r>
              <a:rPr lang="es-ES" sz="1600" b="1" dirty="0" err="1" smtClean="0">
                <a:solidFill>
                  <a:schemeClr val="tx1"/>
                </a:solidFill>
              </a:rPr>
              <a:t>the</a:t>
            </a:r>
            <a:r>
              <a:rPr lang="es-ES" sz="1600" b="1" dirty="0" smtClean="0">
                <a:solidFill>
                  <a:schemeClr val="tx1"/>
                </a:solidFill>
              </a:rPr>
              <a:t> SST </a:t>
            </a:r>
            <a:r>
              <a:rPr lang="es-ES" sz="1600" b="1" dirty="0" err="1" smtClean="0">
                <a:solidFill>
                  <a:schemeClr val="tx1"/>
                </a:solidFill>
              </a:rPr>
              <a:t>is</a:t>
            </a:r>
            <a:r>
              <a:rPr lang="es-ES" sz="1600" b="1" dirty="0" smtClean="0">
                <a:solidFill>
                  <a:schemeClr val="tx1"/>
                </a:solidFill>
              </a:rPr>
              <a:t> </a:t>
            </a:r>
            <a:r>
              <a:rPr lang="es-ES" sz="1600" b="1" dirty="0" err="1" smtClean="0">
                <a:solidFill>
                  <a:schemeClr val="tx1"/>
                </a:solidFill>
              </a:rPr>
              <a:t>well</a:t>
            </a:r>
            <a:r>
              <a:rPr lang="es-ES" sz="1600" b="1" dirty="0" smtClean="0">
                <a:solidFill>
                  <a:schemeClr val="tx1"/>
                </a:solidFill>
              </a:rPr>
              <a:t> </a:t>
            </a:r>
            <a:r>
              <a:rPr lang="es-ES" sz="1600" b="1" dirty="0" err="1" smtClean="0">
                <a:solidFill>
                  <a:schemeClr val="tx1"/>
                </a:solidFill>
              </a:rPr>
              <a:t>captured</a:t>
            </a:r>
            <a:r>
              <a:rPr lang="es-ES" sz="1600" b="1" dirty="0" smtClean="0">
                <a:solidFill>
                  <a:schemeClr val="tx1"/>
                </a:solidFill>
              </a:rPr>
              <a:t> (</a:t>
            </a:r>
            <a:r>
              <a:rPr lang="es-ES" sz="1600" b="1" dirty="0" err="1" smtClean="0">
                <a:solidFill>
                  <a:schemeClr val="tx1"/>
                </a:solidFill>
              </a:rPr>
              <a:t>strong</a:t>
            </a:r>
            <a:r>
              <a:rPr lang="es-ES" sz="1600" b="1" dirty="0" smtClean="0">
                <a:solidFill>
                  <a:schemeClr val="tx1"/>
                </a:solidFill>
              </a:rPr>
              <a:t> </a:t>
            </a:r>
            <a:r>
              <a:rPr lang="es-ES" sz="1600" b="1" dirty="0" err="1" smtClean="0">
                <a:solidFill>
                  <a:schemeClr val="tx1"/>
                </a:solidFill>
              </a:rPr>
              <a:t>annual</a:t>
            </a:r>
            <a:r>
              <a:rPr lang="es-ES" sz="1600" b="1" dirty="0" smtClean="0">
                <a:solidFill>
                  <a:schemeClr val="tx1"/>
                </a:solidFill>
              </a:rPr>
              <a:t> </a:t>
            </a:r>
            <a:r>
              <a:rPr lang="es-ES" sz="1600" b="1" dirty="0" err="1" smtClean="0">
                <a:solidFill>
                  <a:schemeClr val="tx1"/>
                </a:solidFill>
              </a:rPr>
              <a:t>cycle</a:t>
            </a:r>
            <a:r>
              <a:rPr lang="es-ES" sz="1600" b="1" dirty="0" smtClean="0">
                <a:solidFill>
                  <a:schemeClr val="tx1"/>
                </a:solidFill>
              </a:rPr>
              <a:t>).</a:t>
            </a:r>
          </a:p>
          <a:p>
            <a:pPr marL="285750" indent="-285750" algn="just">
              <a:buFontTx/>
              <a:buChar char="-"/>
            </a:pPr>
            <a:r>
              <a:rPr lang="es-ES" sz="1600" b="1" dirty="0" err="1" smtClean="0">
                <a:solidFill>
                  <a:schemeClr val="tx1"/>
                </a:solidFill>
              </a:rPr>
              <a:t>The</a:t>
            </a:r>
            <a:r>
              <a:rPr lang="es-ES" sz="1600" b="1" dirty="0" smtClean="0">
                <a:solidFill>
                  <a:schemeClr val="tx1"/>
                </a:solidFill>
              </a:rPr>
              <a:t> </a:t>
            </a:r>
            <a:r>
              <a:rPr lang="es-ES" sz="1600" b="1" dirty="0" err="1" smtClean="0">
                <a:solidFill>
                  <a:schemeClr val="tx1"/>
                </a:solidFill>
              </a:rPr>
              <a:t>amplitude</a:t>
            </a:r>
            <a:r>
              <a:rPr lang="es-ES" sz="1600" b="1" dirty="0" smtClean="0">
                <a:solidFill>
                  <a:schemeClr val="tx1"/>
                </a:solidFill>
              </a:rPr>
              <a:t> </a:t>
            </a:r>
            <a:r>
              <a:rPr lang="es-ES" sz="1600" b="1" dirty="0" err="1" smtClean="0">
                <a:solidFill>
                  <a:schemeClr val="tx1"/>
                </a:solidFill>
              </a:rPr>
              <a:t>is</a:t>
            </a:r>
            <a:r>
              <a:rPr lang="es-ES" sz="1600" b="1" dirty="0" smtClean="0">
                <a:solidFill>
                  <a:schemeClr val="tx1"/>
                </a:solidFill>
              </a:rPr>
              <a:t> </a:t>
            </a:r>
            <a:r>
              <a:rPr lang="es-ES" sz="1600" b="1" dirty="0" err="1" smtClean="0">
                <a:solidFill>
                  <a:schemeClr val="tx1"/>
                </a:solidFill>
              </a:rPr>
              <a:t>reduced</a:t>
            </a:r>
            <a:r>
              <a:rPr lang="es-ES" sz="1600" b="1" dirty="0" smtClean="0">
                <a:solidFill>
                  <a:schemeClr val="tx1"/>
                </a:solidFill>
              </a:rPr>
              <a:t> in 70% in </a:t>
            </a:r>
            <a:r>
              <a:rPr lang="es-ES" sz="1600" b="1" dirty="0" err="1" smtClean="0">
                <a:solidFill>
                  <a:schemeClr val="tx1"/>
                </a:solidFill>
              </a:rPr>
              <a:t>spring</a:t>
            </a:r>
            <a:r>
              <a:rPr lang="es-ES" sz="1600" b="1" dirty="0" smtClean="0">
                <a:solidFill>
                  <a:schemeClr val="tx1"/>
                </a:solidFill>
              </a:rPr>
              <a:t> and 50% in </a:t>
            </a:r>
            <a:r>
              <a:rPr lang="es-ES" sz="1600" b="1" dirty="0" err="1" smtClean="0">
                <a:solidFill>
                  <a:schemeClr val="tx1"/>
                </a:solidFill>
              </a:rPr>
              <a:t>summer</a:t>
            </a:r>
            <a:r>
              <a:rPr lang="es-ES" sz="1600" b="1" dirty="0" smtClean="0">
                <a:solidFill>
                  <a:schemeClr val="tx1"/>
                </a:solidFill>
              </a:rPr>
              <a:t>.</a:t>
            </a:r>
            <a:endParaRPr lang="es-ES" sz="1600" b="1" dirty="0">
              <a:solidFill>
                <a:schemeClr val="tx1"/>
              </a:solidFill>
            </a:endParaRPr>
          </a:p>
        </p:txBody>
      </p:sp>
      <p:sp>
        <p:nvSpPr>
          <p:cNvPr id="27" name="Rectangle 26"/>
          <p:cNvSpPr/>
          <p:nvPr/>
        </p:nvSpPr>
        <p:spPr>
          <a:xfrm>
            <a:off x="5286536" y="2280652"/>
            <a:ext cx="494778" cy="921152"/>
          </a:xfrm>
          <a:prstGeom prst="rect">
            <a:avLst/>
          </a:prstGeom>
          <a:noFill/>
          <a:ln>
            <a:solidFill>
              <a:srgbClr val="0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286536" y="3538036"/>
            <a:ext cx="494778" cy="921152"/>
          </a:xfrm>
          <a:prstGeom prst="rect">
            <a:avLst/>
          </a:prstGeom>
          <a:noFill/>
          <a:ln>
            <a:solidFill>
              <a:srgbClr val="0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84051" y="4863062"/>
            <a:ext cx="8488173" cy="1077218"/>
          </a:xfrm>
          <a:prstGeom prst="rect">
            <a:avLst/>
          </a:prstGeom>
          <a:noFill/>
        </p:spPr>
        <p:txBody>
          <a:bodyPr wrap="square" rtlCol="0">
            <a:spAutoFit/>
          </a:bodyPr>
          <a:lstStyle/>
          <a:p>
            <a:r>
              <a:rPr lang="en-US" sz="1600" b="1" dirty="0">
                <a:solidFill>
                  <a:srgbClr val="0000FF"/>
                </a:solidFill>
              </a:rPr>
              <a:t>Sensitivity simulation in the WEA</a:t>
            </a:r>
            <a:r>
              <a:rPr lang="en-US" sz="1600" b="1" dirty="0" smtClean="0">
                <a:solidFill>
                  <a:srgbClr val="0000FF"/>
                </a:solidFill>
              </a:rPr>
              <a:t>:</a:t>
            </a:r>
            <a:endParaRPr lang="en-US" sz="1600" b="1" dirty="0">
              <a:solidFill>
                <a:srgbClr val="0000FF"/>
              </a:solidFill>
            </a:endParaRPr>
          </a:p>
          <a:p>
            <a:pPr marL="285750" indent="-285750">
              <a:buFont typeface="Arial"/>
              <a:buChar char="•"/>
            </a:pPr>
            <a:r>
              <a:rPr lang="en-US" sz="1600" b="1" dirty="0">
                <a:solidFill>
                  <a:srgbClr val="0000FF"/>
                </a:solidFill>
              </a:rPr>
              <a:t>The amplitude of the SST is drastically reduced in agreement with the differences in the wind forcing.</a:t>
            </a:r>
          </a:p>
          <a:p>
            <a:endParaRPr lang="en-US" sz="1600" dirty="0">
              <a:solidFill>
                <a:srgbClr val="0000FF"/>
              </a:solidFill>
            </a:endParaRPr>
          </a:p>
        </p:txBody>
      </p:sp>
      <p:sp>
        <p:nvSpPr>
          <p:cNvPr id="30" name="Rectangle 29"/>
          <p:cNvSpPr/>
          <p:nvPr/>
        </p:nvSpPr>
        <p:spPr>
          <a:xfrm>
            <a:off x="4068798" y="3523316"/>
            <a:ext cx="494778" cy="921152"/>
          </a:xfrm>
          <a:prstGeom prst="rect">
            <a:avLst/>
          </a:prstGeom>
          <a:noFill/>
          <a:ln>
            <a:solidFill>
              <a:srgbClr val="0000FF"/>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2437653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uadroTexto 21"/>
          <p:cNvSpPr txBox="1"/>
          <p:nvPr/>
        </p:nvSpPr>
        <p:spPr>
          <a:xfrm>
            <a:off x="8204119" y="2105665"/>
            <a:ext cx="184666" cy="307777"/>
          </a:xfrm>
          <a:prstGeom prst="rect">
            <a:avLst/>
          </a:prstGeom>
          <a:noFill/>
        </p:spPr>
        <p:txBody>
          <a:bodyPr wrap="none" rtlCol="0">
            <a:spAutoFit/>
          </a:bodyPr>
          <a:lstStyle/>
          <a:p>
            <a:endParaRPr lang="es-ES" dirty="0"/>
          </a:p>
        </p:txBody>
      </p:sp>
      <p:pic>
        <p:nvPicPr>
          <p:cNvPr id="3" name="Picture 2" descr="fig1_paperII_nature_latest.eps"/>
          <p:cNvPicPr>
            <a:picLocks noChangeAspect="1"/>
          </p:cNvPicPr>
          <p:nvPr/>
        </p:nvPicPr>
        <p:blipFill rotWithShape="1">
          <a:blip r:embed="rId3">
            <a:extLst>
              <a:ext uri="{28A0092B-C50C-407E-A947-70E740481C1C}">
                <a14:useLocalDpi xmlns:a14="http://schemas.microsoft.com/office/drawing/2010/main" val="0"/>
              </a:ext>
            </a:extLst>
          </a:blip>
          <a:srcRect l="9867" t="3814" r="8259"/>
          <a:stretch/>
        </p:blipFill>
        <p:spPr>
          <a:xfrm>
            <a:off x="1618142" y="826173"/>
            <a:ext cx="6502431" cy="5490790"/>
          </a:xfrm>
          <a:prstGeom prst="rect">
            <a:avLst/>
          </a:prstGeom>
        </p:spPr>
      </p:pic>
      <p:sp>
        <p:nvSpPr>
          <p:cNvPr id="9" name="TextBox 8">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1" name="TextBox 10">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2" name="TextBox 11">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19" name="CuadroTexto 2"/>
          <p:cNvSpPr txBox="1"/>
          <p:nvPr/>
        </p:nvSpPr>
        <p:spPr>
          <a:xfrm>
            <a:off x="367598" y="92129"/>
            <a:ext cx="3742815"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cxnSp>
        <p:nvCxnSpPr>
          <p:cNvPr id="20"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3" name="CuadroTexto 4"/>
          <p:cNvSpPr txBox="1"/>
          <p:nvPr/>
        </p:nvSpPr>
        <p:spPr>
          <a:xfrm>
            <a:off x="33418" y="1329820"/>
            <a:ext cx="1659942" cy="369332"/>
          </a:xfrm>
          <a:prstGeom prst="rect">
            <a:avLst/>
          </a:prstGeom>
          <a:noFill/>
        </p:spPr>
        <p:txBody>
          <a:bodyPr wrap="none" rtlCol="0">
            <a:spAutoFit/>
          </a:bodyPr>
          <a:lstStyle/>
          <a:p>
            <a:r>
              <a:rPr lang="es-ES" sz="1800" b="1" dirty="0" err="1" smtClean="0">
                <a:solidFill>
                  <a:srgbClr val="0000FF"/>
                </a:solidFill>
              </a:rPr>
              <a:t>Observations</a:t>
            </a:r>
            <a:endParaRPr lang="es-ES" sz="1800" b="1" dirty="0">
              <a:solidFill>
                <a:srgbClr val="0000FF"/>
              </a:solidFill>
            </a:endParaRPr>
          </a:p>
        </p:txBody>
      </p:sp>
      <p:sp>
        <p:nvSpPr>
          <p:cNvPr id="24" name="CuadroTexto 8"/>
          <p:cNvSpPr txBox="1"/>
          <p:nvPr/>
        </p:nvSpPr>
        <p:spPr>
          <a:xfrm>
            <a:off x="317471" y="2536603"/>
            <a:ext cx="1005203" cy="369332"/>
          </a:xfrm>
          <a:prstGeom prst="rect">
            <a:avLst/>
          </a:prstGeom>
          <a:noFill/>
        </p:spPr>
        <p:txBody>
          <a:bodyPr wrap="none" rtlCol="0">
            <a:spAutoFit/>
          </a:bodyPr>
          <a:lstStyle/>
          <a:p>
            <a:r>
              <a:rPr lang="es-ES" sz="1800" b="1" dirty="0" smtClean="0">
                <a:solidFill>
                  <a:srgbClr val="0000FF"/>
                </a:solidFill>
              </a:rPr>
              <a:t>Control</a:t>
            </a:r>
            <a:endParaRPr lang="es-ES" sz="1800" b="1" dirty="0">
              <a:solidFill>
                <a:srgbClr val="0000FF"/>
              </a:solidFill>
            </a:endParaRPr>
          </a:p>
        </p:txBody>
      </p:sp>
      <p:sp>
        <p:nvSpPr>
          <p:cNvPr id="25" name="CuadroTexto 8"/>
          <p:cNvSpPr txBox="1"/>
          <p:nvPr/>
        </p:nvSpPr>
        <p:spPr>
          <a:xfrm>
            <a:off x="167090" y="3752996"/>
            <a:ext cx="1364476" cy="369332"/>
          </a:xfrm>
          <a:prstGeom prst="rect">
            <a:avLst/>
          </a:prstGeom>
          <a:noFill/>
        </p:spPr>
        <p:txBody>
          <a:bodyPr wrap="none" rtlCol="0">
            <a:spAutoFit/>
          </a:bodyPr>
          <a:lstStyle/>
          <a:p>
            <a:r>
              <a:rPr lang="es-ES" sz="1800" b="1" dirty="0" err="1" smtClean="0">
                <a:solidFill>
                  <a:srgbClr val="0000FF"/>
                </a:solidFill>
              </a:rPr>
              <a:t>Sensitivity</a:t>
            </a:r>
            <a:endParaRPr lang="es-ES" sz="1800" b="1" dirty="0">
              <a:solidFill>
                <a:srgbClr val="0000FF"/>
              </a:solidFill>
            </a:endParaRPr>
          </a:p>
        </p:txBody>
      </p:sp>
      <p:sp>
        <p:nvSpPr>
          <p:cNvPr id="26" name="CuadroTexto 8"/>
          <p:cNvSpPr txBox="1"/>
          <p:nvPr/>
        </p:nvSpPr>
        <p:spPr>
          <a:xfrm>
            <a:off x="167090" y="5192185"/>
            <a:ext cx="1313581" cy="369332"/>
          </a:xfrm>
          <a:prstGeom prst="rect">
            <a:avLst/>
          </a:prstGeom>
          <a:noFill/>
        </p:spPr>
        <p:txBody>
          <a:bodyPr wrap="none" rtlCol="0">
            <a:spAutoFit/>
          </a:bodyPr>
          <a:lstStyle/>
          <a:p>
            <a:r>
              <a:rPr lang="es-ES" sz="1800" b="1" dirty="0" err="1" smtClean="0">
                <a:solidFill>
                  <a:srgbClr val="0000FF"/>
                </a:solidFill>
              </a:rPr>
              <a:t>Difference</a:t>
            </a:r>
            <a:endParaRPr lang="es-ES" sz="1800" b="1" dirty="0">
              <a:solidFill>
                <a:srgbClr val="0000FF"/>
              </a:solidFill>
            </a:endParaRPr>
          </a:p>
        </p:txBody>
      </p:sp>
      <p:sp>
        <p:nvSpPr>
          <p:cNvPr id="27" name="CuadroTexto 19"/>
          <p:cNvSpPr txBox="1"/>
          <p:nvPr/>
        </p:nvSpPr>
        <p:spPr>
          <a:xfrm>
            <a:off x="3934387" y="180976"/>
            <a:ext cx="4873950" cy="400110"/>
          </a:xfrm>
          <a:prstGeom prst="rect">
            <a:avLst/>
          </a:prstGeom>
          <a:noFill/>
        </p:spPr>
        <p:txBody>
          <a:bodyPr wrap="none" rtlCol="0">
            <a:spAutoFit/>
          </a:bodyPr>
          <a:lstStyle/>
          <a:p>
            <a:r>
              <a:rPr lang="es-ES" sz="2000" b="1" dirty="0" err="1">
                <a:solidFill>
                  <a:srgbClr val="0000FF"/>
                </a:solidFill>
                <a:cs typeface="Times New Roman"/>
              </a:rPr>
              <a:t>Seasonal</a:t>
            </a:r>
            <a:r>
              <a:rPr lang="es-ES" sz="2000" b="1" dirty="0">
                <a:solidFill>
                  <a:srgbClr val="0000FF"/>
                </a:solidFill>
                <a:cs typeface="Times New Roman"/>
              </a:rPr>
              <a:t> </a:t>
            </a:r>
            <a:r>
              <a:rPr lang="es-ES" sz="2000" b="1" dirty="0" err="1">
                <a:solidFill>
                  <a:srgbClr val="0000FF"/>
                </a:solidFill>
                <a:cs typeface="Times New Roman"/>
              </a:rPr>
              <a:t>cycle</a:t>
            </a:r>
            <a:r>
              <a:rPr lang="es-ES" sz="2000" b="1" dirty="0">
                <a:solidFill>
                  <a:srgbClr val="0000FF"/>
                </a:solidFill>
                <a:cs typeface="Times New Roman"/>
              </a:rPr>
              <a:t> of </a:t>
            </a:r>
            <a:r>
              <a:rPr lang="es-ES" sz="2000" b="1" dirty="0" smtClean="0">
                <a:solidFill>
                  <a:srgbClr val="0000FF"/>
                </a:solidFill>
                <a:cs typeface="Times New Roman"/>
              </a:rPr>
              <a:t>TAUX, SST and SSH</a:t>
            </a:r>
            <a:endParaRPr lang="es-ES" sz="2000" b="1" dirty="0">
              <a:solidFill>
                <a:srgbClr val="0000FF"/>
              </a:solidFill>
            </a:endParaRPr>
          </a:p>
        </p:txBody>
      </p:sp>
      <p:sp>
        <p:nvSpPr>
          <p:cNvPr id="16" name="Rectangle 15"/>
          <p:cNvSpPr/>
          <p:nvPr/>
        </p:nvSpPr>
        <p:spPr>
          <a:xfrm>
            <a:off x="66836" y="792749"/>
            <a:ext cx="8874413" cy="3786213"/>
          </a:xfrm>
          <a:prstGeom prst="rect">
            <a:avLst/>
          </a:prstGeom>
          <a:solidFill>
            <a:schemeClr val="bg1">
              <a:lumMod val="50000"/>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50633" y="983295"/>
            <a:ext cx="8488173" cy="1815882"/>
          </a:xfrm>
          <a:prstGeom prst="rect">
            <a:avLst/>
          </a:prstGeom>
          <a:noFill/>
        </p:spPr>
        <p:txBody>
          <a:bodyPr wrap="square" rtlCol="0">
            <a:spAutoFit/>
          </a:bodyPr>
          <a:lstStyle/>
          <a:p>
            <a:r>
              <a:rPr lang="en-US" sz="1600" b="1" dirty="0" smtClean="0"/>
              <a:t>Differences in the EEA:</a:t>
            </a:r>
          </a:p>
          <a:p>
            <a:endParaRPr lang="en-US" sz="1600" b="1" dirty="0" smtClean="0"/>
          </a:p>
          <a:p>
            <a:pPr marL="285750" indent="-285750">
              <a:buFont typeface="Arial"/>
              <a:buChar char="•"/>
            </a:pPr>
            <a:r>
              <a:rPr lang="en-US" sz="1600" b="1" dirty="0" smtClean="0"/>
              <a:t>The differences in the seasonal cycle of the SSH DO explain the differences in the seasonal cycle of the SST between simulations in the eastern equatorial Atlantic.</a:t>
            </a:r>
          </a:p>
          <a:p>
            <a:pPr marL="285750" indent="-285750">
              <a:buFont typeface="Arial"/>
              <a:buChar char="•"/>
            </a:pPr>
            <a:endParaRPr lang="en-US" sz="1600" b="1" dirty="0"/>
          </a:p>
          <a:p>
            <a:pPr marL="285750" indent="-285750">
              <a:buFont typeface="Arial"/>
              <a:buChar char="•"/>
            </a:pPr>
            <a:r>
              <a:rPr lang="en-US" sz="1600" b="1" dirty="0" smtClean="0"/>
              <a:t>Those SSH anomalies are not locally forced -&gt; the zonal surface winds show same seasonal cycle in the east. </a:t>
            </a:r>
          </a:p>
        </p:txBody>
      </p:sp>
      <p:sp>
        <p:nvSpPr>
          <p:cNvPr id="21" name="Rectangle 20"/>
          <p:cNvSpPr/>
          <p:nvPr/>
        </p:nvSpPr>
        <p:spPr>
          <a:xfrm>
            <a:off x="5022405" y="4760004"/>
            <a:ext cx="760928" cy="921152"/>
          </a:xfrm>
          <a:prstGeom prst="rect">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7371476" y="4778708"/>
            <a:ext cx="652882" cy="921152"/>
          </a:xfrm>
          <a:prstGeom prst="rect">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841110" y="4794630"/>
            <a:ext cx="760928" cy="921152"/>
          </a:xfrm>
          <a:prstGeom prst="rect">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TextBox 29"/>
          <p:cNvSpPr txBox="1"/>
          <p:nvPr/>
        </p:nvSpPr>
        <p:spPr>
          <a:xfrm>
            <a:off x="193401" y="3005092"/>
            <a:ext cx="8488173" cy="1077218"/>
          </a:xfrm>
          <a:prstGeom prst="rect">
            <a:avLst/>
          </a:prstGeom>
          <a:noFill/>
        </p:spPr>
        <p:txBody>
          <a:bodyPr wrap="square" rtlCol="0">
            <a:spAutoFit/>
          </a:bodyPr>
          <a:lstStyle/>
          <a:p>
            <a:r>
              <a:rPr lang="en-US" sz="1600" b="1" dirty="0" smtClean="0">
                <a:solidFill>
                  <a:schemeClr val="bg1"/>
                </a:solidFill>
              </a:rPr>
              <a:t>Differences in the WEA:</a:t>
            </a:r>
          </a:p>
          <a:p>
            <a:endParaRPr lang="en-US" sz="1600" b="1" dirty="0" smtClean="0">
              <a:solidFill>
                <a:schemeClr val="bg1"/>
              </a:solidFill>
            </a:endParaRPr>
          </a:p>
          <a:p>
            <a:pPr marL="285750" indent="-285750">
              <a:buFont typeface="Arial"/>
              <a:buChar char="•"/>
            </a:pPr>
            <a:r>
              <a:rPr lang="en-US" sz="1600" b="1" dirty="0" smtClean="0">
                <a:solidFill>
                  <a:schemeClr val="bg1"/>
                </a:solidFill>
              </a:rPr>
              <a:t>The differences in the seasonal cycle of SSH DO NOT explain the differences in the seasonal cycle of the SST between simulations in the west.</a:t>
            </a:r>
          </a:p>
        </p:txBody>
      </p:sp>
      <p:sp>
        <p:nvSpPr>
          <p:cNvPr id="31" name="Rectangle 30"/>
          <p:cNvSpPr/>
          <p:nvPr/>
        </p:nvSpPr>
        <p:spPr>
          <a:xfrm>
            <a:off x="6328995" y="4777918"/>
            <a:ext cx="652882" cy="921152"/>
          </a:xfrm>
          <a:prstGeom prst="rect">
            <a:avLst/>
          </a:prstGeom>
          <a:noFill/>
          <a:ln w="28575" cmpd="sng">
            <a:solidFill>
              <a:schemeClr val="bg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117258" y="4777918"/>
            <a:ext cx="652882" cy="921152"/>
          </a:xfrm>
          <a:prstGeom prst="rect">
            <a:avLst/>
          </a:prstGeom>
          <a:noFill/>
          <a:ln w="28575" cmpd="sng">
            <a:solidFill>
              <a:schemeClr val="bg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8042803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uadroTexto 8"/>
          <p:cNvSpPr txBox="1"/>
          <p:nvPr/>
        </p:nvSpPr>
        <p:spPr>
          <a:xfrm>
            <a:off x="104252" y="1586792"/>
            <a:ext cx="1096374" cy="400110"/>
          </a:xfrm>
          <a:prstGeom prst="rect">
            <a:avLst/>
          </a:prstGeom>
          <a:noFill/>
        </p:spPr>
        <p:txBody>
          <a:bodyPr wrap="none" rtlCol="0">
            <a:spAutoFit/>
          </a:bodyPr>
          <a:lstStyle/>
          <a:p>
            <a:r>
              <a:rPr lang="es-ES" sz="2000" b="1" dirty="0" smtClean="0">
                <a:solidFill>
                  <a:srgbClr val="0000FF"/>
                </a:solidFill>
              </a:rPr>
              <a:t>Control</a:t>
            </a:r>
            <a:endParaRPr lang="es-ES" sz="2000" b="1" dirty="0">
              <a:solidFill>
                <a:srgbClr val="0000FF"/>
              </a:solidFill>
            </a:endParaRPr>
          </a:p>
        </p:txBody>
      </p:sp>
      <p:sp>
        <p:nvSpPr>
          <p:cNvPr id="10" name="CuadroTexto 8"/>
          <p:cNvSpPr txBox="1"/>
          <p:nvPr/>
        </p:nvSpPr>
        <p:spPr>
          <a:xfrm>
            <a:off x="6782" y="3347243"/>
            <a:ext cx="1479892" cy="400110"/>
          </a:xfrm>
          <a:prstGeom prst="rect">
            <a:avLst/>
          </a:prstGeom>
          <a:noFill/>
        </p:spPr>
        <p:txBody>
          <a:bodyPr wrap="none" rtlCol="0">
            <a:spAutoFit/>
          </a:bodyPr>
          <a:lstStyle/>
          <a:p>
            <a:r>
              <a:rPr lang="es-ES" sz="2000" b="1" dirty="0" err="1" smtClean="0">
                <a:solidFill>
                  <a:srgbClr val="0000FF"/>
                </a:solidFill>
              </a:rPr>
              <a:t>Sensitivity</a:t>
            </a:r>
            <a:endParaRPr lang="es-ES" sz="2000" b="1" dirty="0">
              <a:solidFill>
                <a:srgbClr val="0000FF"/>
              </a:solidFill>
            </a:endParaRPr>
          </a:p>
        </p:txBody>
      </p:sp>
      <p:sp>
        <p:nvSpPr>
          <p:cNvPr id="13" name="CuadroTexto 19">
            <a:hlinkClick r:id="rId3" action="ppaction://hlinksldjump"/>
          </p:cNvPr>
          <p:cNvSpPr txBox="1"/>
          <p:nvPr/>
        </p:nvSpPr>
        <p:spPr>
          <a:xfrm>
            <a:off x="6039721" y="180976"/>
            <a:ext cx="2835507" cy="400110"/>
          </a:xfrm>
          <a:prstGeom prst="rect">
            <a:avLst/>
          </a:prstGeom>
          <a:noFill/>
        </p:spPr>
        <p:txBody>
          <a:bodyPr wrap="none" rtlCol="0">
            <a:spAutoFit/>
          </a:bodyPr>
          <a:lstStyle/>
          <a:p>
            <a:r>
              <a:rPr lang="es-ES" sz="2000" b="1" dirty="0" err="1">
                <a:solidFill>
                  <a:srgbClr val="0000FF"/>
                </a:solidFill>
                <a:cs typeface="Times New Roman"/>
              </a:rPr>
              <a:t>Seasonal</a:t>
            </a:r>
            <a:r>
              <a:rPr lang="es-ES" sz="2000" b="1" dirty="0">
                <a:solidFill>
                  <a:srgbClr val="0000FF"/>
                </a:solidFill>
                <a:cs typeface="Times New Roman"/>
              </a:rPr>
              <a:t> </a:t>
            </a:r>
            <a:r>
              <a:rPr lang="es-ES" sz="2000" b="1" dirty="0" err="1" smtClean="0">
                <a:solidFill>
                  <a:srgbClr val="0000FF"/>
                </a:solidFill>
                <a:cs typeface="Times New Roman"/>
              </a:rPr>
              <a:t>heat</a:t>
            </a:r>
            <a:r>
              <a:rPr lang="es-ES" sz="2000" b="1" dirty="0" smtClean="0">
                <a:solidFill>
                  <a:srgbClr val="0000FF"/>
                </a:solidFill>
                <a:cs typeface="Times New Roman"/>
              </a:rPr>
              <a:t> </a:t>
            </a:r>
            <a:r>
              <a:rPr lang="es-ES" sz="2000" b="1" dirty="0" err="1" smtClean="0">
                <a:solidFill>
                  <a:srgbClr val="0000FF"/>
                </a:solidFill>
                <a:cs typeface="Times New Roman"/>
              </a:rPr>
              <a:t>budget</a:t>
            </a:r>
            <a:endParaRPr lang="es-ES" sz="2000" b="1" dirty="0">
              <a:solidFill>
                <a:srgbClr val="0000FF"/>
              </a:solidFill>
            </a:endParaRPr>
          </a:p>
        </p:txBody>
      </p:sp>
      <p:sp>
        <p:nvSpPr>
          <p:cNvPr id="8" name="TextBox 7">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2" name="TextBox 11">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4" name="TextBox 13">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5" name="TextBox 14">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5" name="Picture 4" descr="fig2_paperII_nature_latest.eps"/>
          <p:cNvPicPr>
            <a:picLocks noChangeAspect="1"/>
          </p:cNvPicPr>
          <p:nvPr/>
        </p:nvPicPr>
        <p:blipFill rotWithShape="1">
          <a:blip r:embed="rId8">
            <a:extLst>
              <a:ext uri="{28A0092B-C50C-407E-A947-70E740481C1C}">
                <a14:useLocalDpi xmlns:a14="http://schemas.microsoft.com/office/drawing/2010/main" val="0"/>
              </a:ext>
            </a:extLst>
          </a:blip>
          <a:srcRect l="4840" t="2638" r="6700" b="6179"/>
          <a:stretch/>
        </p:blipFill>
        <p:spPr>
          <a:xfrm>
            <a:off x="1621459" y="781665"/>
            <a:ext cx="4965123" cy="5580079"/>
          </a:xfrm>
          <a:prstGeom prst="rect">
            <a:avLst/>
          </a:prstGeom>
        </p:spPr>
      </p:pic>
      <p:sp>
        <p:nvSpPr>
          <p:cNvPr id="16" name="CuadroTexto 8"/>
          <p:cNvSpPr txBox="1"/>
          <p:nvPr/>
        </p:nvSpPr>
        <p:spPr>
          <a:xfrm>
            <a:off x="23491" y="5169826"/>
            <a:ext cx="1439016" cy="400110"/>
          </a:xfrm>
          <a:prstGeom prst="rect">
            <a:avLst/>
          </a:prstGeom>
          <a:noFill/>
        </p:spPr>
        <p:txBody>
          <a:bodyPr wrap="none" rtlCol="0">
            <a:spAutoFit/>
          </a:bodyPr>
          <a:lstStyle/>
          <a:p>
            <a:r>
              <a:rPr lang="es-ES" sz="2000" b="1" dirty="0" err="1" smtClean="0">
                <a:solidFill>
                  <a:srgbClr val="0000FF"/>
                </a:solidFill>
              </a:rPr>
              <a:t>Difference</a:t>
            </a:r>
            <a:endParaRPr lang="es-ES" sz="2000" b="1" dirty="0">
              <a:solidFill>
                <a:srgbClr val="0000FF"/>
              </a:solidFill>
            </a:endParaRPr>
          </a:p>
        </p:txBody>
      </p:sp>
      <p:sp>
        <p:nvSpPr>
          <p:cNvPr id="19" name="TextBox 18">
            <a:hlinkClick r:id="rId9"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294823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uadroTexto 8"/>
          <p:cNvSpPr txBox="1"/>
          <p:nvPr/>
        </p:nvSpPr>
        <p:spPr>
          <a:xfrm>
            <a:off x="104252" y="1586792"/>
            <a:ext cx="1096374" cy="400110"/>
          </a:xfrm>
          <a:prstGeom prst="rect">
            <a:avLst/>
          </a:prstGeom>
          <a:noFill/>
        </p:spPr>
        <p:txBody>
          <a:bodyPr wrap="none" rtlCol="0">
            <a:spAutoFit/>
          </a:bodyPr>
          <a:lstStyle/>
          <a:p>
            <a:r>
              <a:rPr lang="es-ES" sz="2000" b="1" dirty="0" smtClean="0">
                <a:solidFill>
                  <a:srgbClr val="0000FF"/>
                </a:solidFill>
              </a:rPr>
              <a:t>Control</a:t>
            </a:r>
            <a:endParaRPr lang="es-ES" sz="2000" b="1" dirty="0">
              <a:solidFill>
                <a:srgbClr val="0000FF"/>
              </a:solidFill>
            </a:endParaRPr>
          </a:p>
        </p:txBody>
      </p:sp>
      <p:sp>
        <p:nvSpPr>
          <p:cNvPr id="10" name="CuadroTexto 8"/>
          <p:cNvSpPr txBox="1"/>
          <p:nvPr/>
        </p:nvSpPr>
        <p:spPr>
          <a:xfrm>
            <a:off x="6782" y="3347243"/>
            <a:ext cx="1479892" cy="400110"/>
          </a:xfrm>
          <a:prstGeom prst="rect">
            <a:avLst/>
          </a:prstGeom>
          <a:noFill/>
        </p:spPr>
        <p:txBody>
          <a:bodyPr wrap="none" rtlCol="0">
            <a:spAutoFit/>
          </a:bodyPr>
          <a:lstStyle/>
          <a:p>
            <a:r>
              <a:rPr lang="es-ES" sz="2000" b="1" dirty="0" err="1" smtClean="0">
                <a:solidFill>
                  <a:srgbClr val="0000FF"/>
                </a:solidFill>
              </a:rPr>
              <a:t>Sensitivity</a:t>
            </a:r>
            <a:endParaRPr lang="es-ES" sz="2000" b="1" dirty="0">
              <a:solidFill>
                <a:srgbClr val="0000FF"/>
              </a:solidFill>
            </a:endParaRPr>
          </a:p>
        </p:txBody>
      </p:sp>
      <p:sp>
        <p:nvSpPr>
          <p:cNvPr id="13" name="CuadroTexto 19">
            <a:hlinkClick r:id="rId3" action="ppaction://hlinksldjump"/>
          </p:cNvPr>
          <p:cNvSpPr txBox="1"/>
          <p:nvPr/>
        </p:nvSpPr>
        <p:spPr>
          <a:xfrm>
            <a:off x="6039721" y="180976"/>
            <a:ext cx="2835507" cy="400110"/>
          </a:xfrm>
          <a:prstGeom prst="rect">
            <a:avLst/>
          </a:prstGeom>
          <a:noFill/>
        </p:spPr>
        <p:txBody>
          <a:bodyPr wrap="none" rtlCol="0">
            <a:spAutoFit/>
          </a:bodyPr>
          <a:lstStyle/>
          <a:p>
            <a:r>
              <a:rPr lang="es-ES" sz="2000" b="1" dirty="0" err="1">
                <a:solidFill>
                  <a:srgbClr val="0000FF"/>
                </a:solidFill>
                <a:cs typeface="Times New Roman"/>
              </a:rPr>
              <a:t>Seasonal</a:t>
            </a:r>
            <a:r>
              <a:rPr lang="es-ES" sz="2000" b="1" dirty="0">
                <a:solidFill>
                  <a:srgbClr val="0000FF"/>
                </a:solidFill>
                <a:cs typeface="Times New Roman"/>
              </a:rPr>
              <a:t> </a:t>
            </a:r>
            <a:r>
              <a:rPr lang="es-ES" sz="2000" b="1" dirty="0" err="1" smtClean="0">
                <a:solidFill>
                  <a:srgbClr val="0000FF"/>
                </a:solidFill>
                <a:cs typeface="Times New Roman"/>
              </a:rPr>
              <a:t>heat</a:t>
            </a:r>
            <a:r>
              <a:rPr lang="es-ES" sz="2000" b="1" dirty="0" smtClean="0">
                <a:solidFill>
                  <a:srgbClr val="0000FF"/>
                </a:solidFill>
                <a:cs typeface="Times New Roman"/>
              </a:rPr>
              <a:t> </a:t>
            </a:r>
            <a:r>
              <a:rPr lang="es-ES" sz="2000" b="1" dirty="0" err="1" smtClean="0">
                <a:solidFill>
                  <a:srgbClr val="0000FF"/>
                </a:solidFill>
                <a:cs typeface="Times New Roman"/>
              </a:rPr>
              <a:t>budget</a:t>
            </a:r>
            <a:endParaRPr lang="es-ES" sz="2000" b="1" dirty="0">
              <a:solidFill>
                <a:srgbClr val="0000FF"/>
              </a:solidFill>
            </a:endParaRPr>
          </a:p>
        </p:txBody>
      </p:sp>
      <p:sp>
        <p:nvSpPr>
          <p:cNvPr id="8" name="TextBox 7">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2" name="TextBox 11">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4" name="TextBox 13">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5" name="TextBox 14">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5" name="Picture 4" descr="fig2_paperII_nature_latest.eps"/>
          <p:cNvPicPr>
            <a:picLocks noChangeAspect="1"/>
          </p:cNvPicPr>
          <p:nvPr/>
        </p:nvPicPr>
        <p:blipFill rotWithShape="1">
          <a:blip r:embed="rId8">
            <a:extLst>
              <a:ext uri="{28A0092B-C50C-407E-A947-70E740481C1C}">
                <a14:useLocalDpi xmlns:a14="http://schemas.microsoft.com/office/drawing/2010/main" val="0"/>
              </a:ext>
            </a:extLst>
          </a:blip>
          <a:srcRect l="4840" t="2638" r="6700" b="6179"/>
          <a:stretch/>
        </p:blipFill>
        <p:spPr>
          <a:xfrm>
            <a:off x="1621459" y="781665"/>
            <a:ext cx="4965123" cy="5580079"/>
          </a:xfrm>
          <a:prstGeom prst="rect">
            <a:avLst/>
          </a:prstGeom>
        </p:spPr>
      </p:pic>
      <p:sp>
        <p:nvSpPr>
          <p:cNvPr id="16" name="CuadroTexto 8"/>
          <p:cNvSpPr txBox="1"/>
          <p:nvPr/>
        </p:nvSpPr>
        <p:spPr>
          <a:xfrm>
            <a:off x="23491" y="5169826"/>
            <a:ext cx="1439016" cy="400110"/>
          </a:xfrm>
          <a:prstGeom prst="rect">
            <a:avLst/>
          </a:prstGeom>
          <a:noFill/>
        </p:spPr>
        <p:txBody>
          <a:bodyPr wrap="none" rtlCol="0">
            <a:spAutoFit/>
          </a:bodyPr>
          <a:lstStyle/>
          <a:p>
            <a:r>
              <a:rPr lang="es-ES" sz="2000" b="1" dirty="0" err="1" smtClean="0">
                <a:solidFill>
                  <a:srgbClr val="0000FF"/>
                </a:solidFill>
              </a:rPr>
              <a:t>Difference</a:t>
            </a:r>
            <a:endParaRPr lang="es-ES" sz="2000" b="1" dirty="0">
              <a:solidFill>
                <a:srgbClr val="0000FF"/>
              </a:solidFill>
            </a:endParaRPr>
          </a:p>
        </p:txBody>
      </p:sp>
      <p:sp>
        <p:nvSpPr>
          <p:cNvPr id="17" name="Rectangle 16"/>
          <p:cNvSpPr/>
          <p:nvPr/>
        </p:nvSpPr>
        <p:spPr>
          <a:xfrm>
            <a:off x="66836" y="792749"/>
            <a:ext cx="8874413" cy="3635811"/>
          </a:xfrm>
          <a:prstGeom prst="rect">
            <a:avLst/>
          </a:prstGeom>
          <a:solidFill>
            <a:schemeClr val="bg1">
              <a:lumMod val="50000"/>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82536" y="890670"/>
            <a:ext cx="8332304" cy="1815882"/>
          </a:xfrm>
          <a:prstGeom prst="rect">
            <a:avLst/>
          </a:prstGeom>
          <a:noFill/>
        </p:spPr>
        <p:txBody>
          <a:bodyPr wrap="square" rtlCol="0">
            <a:spAutoFit/>
          </a:bodyPr>
          <a:lstStyle/>
          <a:p>
            <a:pPr algn="just"/>
            <a:r>
              <a:rPr lang="en-US" sz="1600" dirty="0" smtClean="0">
                <a:solidFill>
                  <a:schemeClr val="tx1"/>
                </a:solidFill>
                <a:latin typeface="Arial"/>
                <a:cs typeface="Arial"/>
              </a:rPr>
              <a:t>What explains the intense summer cooling in the SST in EEA?</a:t>
            </a:r>
          </a:p>
          <a:p>
            <a:pPr algn="just"/>
            <a:endParaRPr lang="en-US" sz="1600" dirty="0" smtClean="0">
              <a:solidFill>
                <a:schemeClr val="tx1"/>
              </a:solidFill>
              <a:latin typeface="Arial"/>
              <a:cs typeface="Arial"/>
            </a:endParaRPr>
          </a:p>
          <a:p>
            <a:pPr marL="285750" indent="-285750" algn="just">
              <a:buFont typeface="Arial"/>
              <a:buChar char="•"/>
            </a:pPr>
            <a:r>
              <a:rPr lang="en-US" sz="1600" dirty="0" smtClean="0">
                <a:solidFill>
                  <a:schemeClr val="tx1"/>
                </a:solidFill>
                <a:latin typeface="Arial"/>
                <a:cs typeface="Arial"/>
              </a:rPr>
              <a:t>The </a:t>
            </a:r>
            <a:r>
              <a:rPr lang="en-US" sz="1600" b="1" dirty="0" smtClean="0">
                <a:solidFill>
                  <a:srgbClr val="0000FF"/>
                </a:solidFill>
                <a:latin typeface="Arial"/>
                <a:cs typeface="Arial"/>
              </a:rPr>
              <a:t>weaker evaporation</a:t>
            </a:r>
            <a:r>
              <a:rPr lang="en-US" sz="1600" dirty="0" smtClean="0">
                <a:solidFill>
                  <a:srgbClr val="0000FF"/>
                </a:solidFill>
                <a:latin typeface="Arial"/>
                <a:cs typeface="Arial"/>
              </a:rPr>
              <a:t> </a:t>
            </a:r>
            <a:r>
              <a:rPr lang="en-US" sz="1600" dirty="0" smtClean="0">
                <a:solidFill>
                  <a:schemeClr val="tx1"/>
                </a:solidFill>
                <a:latin typeface="Arial"/>
                <a:cs typeface="Arial"/>
              </a:rPr>
              <a:t>around summer in Sensitivity experiment can </a:t>
            </a:r>
            <a:r>
              <a:rPr lang="en-US" sz="1600" dirty="0">
                <a:solidFill>
                  <a:schemeClr val="tx1"/>
                </a:solidFill>
                <a:latin typeface="Arial"/>
                <a:cs typeface="Arial"/>
              </a:rPr>
              <a:t>explain around 30% of the difference </a:t>
            </a:r>
            <a:r>
              <a:rPr lang="en-US" sz="1600" dirty="0" smtClean="0">
                <a:solidFill>
                  <a:schemeClr val="tx1"/>
                </a:solidFill>
                <a:latin typeface="Arial"/>
                <a:cs typeface="Arial"/>
              </a:rPr>
              <a:t>of </a:t>
            </a:r>
            <a:r>
              <a:rPr lang="en-US" sz="1600" dirty="0">
                <a:solidFill>
                  <a:schemeClr val="tx1"/>
                </a:solidFill>
                <a:latin typeface="Arial"/>
                <a:cs typeface="Arial"/>
              </a:rPr>
              <a:t>the SST </a:t>
            </a:r>
            <a:r>
              <a:rPr lang="en-US" sz="1600" dirty="0" smtClean="0">
                <a:solidFill>
                  <a:schemeClr val="tx1"/>
                </a:solidFill>
                <a:latin typeface="Arial"/>
                <a:cs typeface="Arial"/>
              </a:rPr>
              <a:t>cooling.</a:t>
            </a:r>
          </a:p>
          <a:p>
            <a:pPr algn="just"/>
            <a:endParaRPr lang="en-US" sz="1600" dirty="0">
              <a:solidFill>
                <a:schemeClr val="tx1"/>
              </a:solidFill>
              <a:latin typeface="Arial"/>
              <a:cs typeface="Arial"/>
            </a:endParaRPr>
          </a:p>
          <a:p>
            <a:pPr marL="285750" indent="-285750" algn="just">
              <a:buFont typeface="Arial"/>
              <a:buChar char="•"/>
            </a:pPr>
            <a:r>
              <a:rPr lang="en-US" sz="1600" dirty="0">
                <a:solidFill>
                  <a:schemeClr val="tx1"/>
                </a:solidFill>
                <a:latin typeface="Arial"/>
                <a:cs typeface="Arial"/>
              </a:rPr>
              <a:t>The remaining 70% of the cooling is explained by the </a:t>
            </a:r>
            <a:r>
              <a:rPr lang="en-US" sz="1600" b="1" dirty="0">
                <a:solidFill>
                  <a:srgbClr val="FF0000"/>
                </a:solidFill>
                <a:latin typeface="Arial"/>
                <a:cs typeface="Arial"/>
              </a:rPr>
              <a:t>residual</a:t>
            </a:r>
            <a:r>
              <a:rPr lang="en-US" sz="1600" dirty="0">
                <a:solidFill>
                  <a:schemeClr val="tx1"/>
                </a:solidFill>
                <a:latin typeface="Arial"/>
                <a:cs typeface="Arial"/>
              </a:rPr>
              <a:t> term (vertical processes)</a:t>
            </a:r>
            <a:r>
              <a:rPr lang="en-US" sz="1600" dirty="0" smtClean="0">
                <a:solidFill>
                  <a:schemeClr val="tx1"/>
                </a:solidFill>
                <a:latin typeface="Arial"/>
                <a:cs typeface="Arial"/>
              </a:rPr>
              <a:t>.</a:t>
            </a:r>
            <a:endParaRPr lang="en-US" sz="1600" dirty="0">
              <a:solidFill>
                <a:schemeClr val="tx1"/>
              </a:solidFill>
              <a:latin typeface="Arial"/>
              <a:cs typeface="Arial"/>
            </a:endParaRPr>
          </a:p>
        </p:txBody>
      </p:sp>
      <p:pic>
        <p:nvPicPr>
          <p:cNvPr id="19" name="Picture 18" descr="fig2_paperII_nature_latest.eps"/>
          <p:cNvPicPr>
            <a:picLocks noChangeAspect="1"/>
          </p:cNvPicPr>
          <p:nvPr/>
        </p:nvPicPr>
        <p:blipFill rotWithShape="1">
          <a:blip r:embed="rId8">
            <a:extLst>
              <a:ext uri="{28A0092B-C50C-407E-A947-70E740481C1C}">
                <a14:useLocalDpi xmlns:a14="http://schemas.microsoft.com/office/drawing/2010/main" val="0"/>
              </a:ext>
            </a:extLst>
          </a:blip>
          <a:srcRect l="13964" t="20938" r="74757" b="71391"/>
          <a:stretch/>
        </p:blipFill>
        <p:spPr>
          <a:xfrm>
            <a:off x="2142067" y="5569936"/>
            <a:ext cx="633022" cy="469474"/>
          </a:xfrm>
          <a:prstGeom prst="rect">
            <a:avLst/>
          </a:prstGeom>
        </p:spPr>
      </p:pic>
      <p:sp>
        <p:nvSpPr>
          <p:cNvPr id="20" name="TextBox 19">
            <a:hlinkClick r:id="rId9"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2547950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uadroTexto 8"/>
          <p:cNvSpPr txBox="1"/>
          <p:nvPr/>
        </p:nvSpPr>
        <p:spPr>
          <a:xfrm>
            <a:off x="104252" y="1586792"/>
            <a:ext cx="1096374" cy="400110"/>
          </a:xfrm>
          <a:prstGeom prst="rect">
            <a:avLst/>
          </a:prstGeom>
          <a:noFill/>
        </p:spPr>
        <p:txBody>
          <a:bodyPr wrap="none" rtlCol="0">
            <a:spAutoFit/>
          </a:bodyPr>
          <a:lstStyle/>
          <a:p>
            <a:r>
              <a:rPr lang="es-ES" sz="2000" b="1" dirty="0" smtClean="0">
                <a:solidFill>
                  <a:srgbClr val="0000FF"/>
                </a:solidFill>
              </a:rPr>
              <a:t>Control</a:t>
            </a:r>
            <a:endParaRPr lang="es-ES" sz="2000" b="1" dirty="0">
              <a:solidFill>
                <a:srgbClr val="0000FF"/>
              </a:solidFill>
            </a:endParaRPr>
          </a:p>
        </p:txBody>
      </p:sp>
      <p:sp>
        <p:nvSpPr>
          <p:cNvPr id="10" name="CuadroTexto 8"/>
          <p:cNvSpPr txBox="1"/>
          <p:nvPr/>
        </p:nvSpPr>
        <p:spPr>
          <a:xfrm>
            <a:off x="6782" y="3347243"/>
            <a:ext cx="1479892" cy="400110"/>
          </a:xfrm>
          <a:prstGeom prst="rect">
            <a:avLst/>
          </a:prstGeom>
          <a:noFill/>
        </p:spPr>
        <p:txBody>
          <a:bodyPr wrap="none" rtlCol="0">
            <a:spAutoFit/>
          </a:bodyPr>
          <a:lstStyle/>
          <a:p>
            <a:r>
              <a:rPr lang="es-ES" sz="2000" b="1" dirty="0" err="1" smtClean="0">
                <a:solidFill>
                  <a:srgbClr val="0000FF"/>
                </a:solidFill>
              </a:rPr>
              <a:t>Sensitivity</a:t>
            </a:r>
            <a:endParaRPr lang="es-ES" sz="2000" b="1" dirty="0">
              <a:solidFill>
                <a:srgbClr val="0000FF"/>
              </a:solidFill>
            </a:endParaRPr>
          </a:p>
        </p:txBody>
      </p:sp>
      <p:sp>
        <p:nvSpPr>
          <p:cNvPr id="13" name="CuadroTexto 19">
            <a:hlinkClick r:id="rId3" action="ppaction://hlinksldjump"/>
          </p:cNvPr>
          <p:cNvSpPr txBox="1"/>
          <p:nvPr/>
        </p:nvSpPr>
        <p:spPr>
          <a:xfrm>
            <a:off x="6039721" y="180976"/>
            <a:ext cx="2835507" cy="400110"/>
          </a:xfrm>
          <a:prstGeom prst="rect">
            <a:avLst/>
          </a:prstGeom>
          <a:noFill/>
        </p:spPr>
        <p:txBody>
          <a:bodyPr wrap="none" rtlCol="0">
            <a:spAutoFit/>
          </a:bodyPr>
          <a:lstStyle/>
          <a:p>
            <a:r>
              <a:rPr lang="es-ES" sz="2000" b="1" dirty="0" err="1">
                <a:solidFill>
                  <a:srgbClr val="0000FF"/>
                </a:solidFill>
                <a:cs typeface="Times New Roman"/>
              </a:rPr>
              <a:t>Seasonal</a:t>
            </a:r>
            <a:r>
              <a:rPr lang="es-ES" sz="2000" b="1" dirty="0">
                <a:solidFill>
                  <a:srgbClr val="0000FF"/>
                </a:solidFill>
                <a:cs typeface="Times New Roman"/>
              </a:rPr>
              <a:t> </a:t>
            </a:r>
            <a:r>
              <a:rPr lang="es-ES" sz="2000" b="1" dirty="0" err="1" smtClean="0">
                <a:solidFill>
                  <a:srgbClr val="0000FF"/>
                </a:solidFill>
                <a:cs typeface="Times New Roman"/>
              </a:rPr>
              <a:t>heat</a:t>
            </a:r>
            <a:r>
              <a:rPr lang="es-ES" sz="2000" b="1" dirty="0" smtClean="0">
                <a:solidFill>
                  <a:srgbClr val="0000FF"/>
                </a:solidFill>
                <a:cs typeface="Times New Roman"/>
              </a:rPr>
              <a:t> </a:t>
            </a:r>
            <a:r>
              <a:rPr lang="es-ES" sz="2000" b="1" dirty="0" err="1" smtClean="0">
                <a:solidFill>
                  <a:srgbClr val="0000FF"/>
                </a:solidFill>
                <a:cs typeface="Times New Roman"/>
              </a:rPr>
              <a:t>budget</a:t>
            </a:r>
            <a:endParaRPr lang="es-ES" sz="2000" b="1" dirty="0">
              <a:solidFill>
                <a:srgbClr val="0000FF"/>
              </a:solidFill>
            </a:endParaRPr>
          </a:p>
        </p:txBody>
      </p:sp>
      <p:sp>
        <p:nvSpPr>
          <p:cNvPr id="8" name="TextBox 7">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2" name="TextBox 11">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4" name="TextBox 13">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5" name="TextBox 14">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5" name="Picture 4" descr="fig2_paperII_nature_latest.eps"/>
          <p:cNvPicPr>
            <a:picLocks noChangeAspect="1"/>
          </p:cNvPicPr>
          <p:nvPr/>
        </p:nvPicPr>
        <p:blipFill rotWithShape="1">
          <a:blip r:embed="rId8">
            <a:extLst>
              <a:ext uri="{28A0092B-C50C-407E-A947-70E740481C1C}">
                <a14:useLocalDpi xmlns:a14="http://schemas.microsoft.com/office/drawing/2010/main" val="0"/>
              </a:ext>
            </a:extLst>
          </a:blip>
          <a:srcRect l="4840" t="2638" r="6700" b="6179"/>
          <a:stretch/>
        </p:blipFill>
        <p:spPr>
          <a:xfrm>
            <a:off x="1621459" y="781665"/>
            <a:ext cx="4965123" cy="5580079"/>
          </a:xfrm>
          <a:prstGeom prst="rect">
            <a:avLst/>
          </a:prstGeom>
        </p:spPr>
      </p:pic>
      <p:sp>
        <p:nvSpPr>
          <p:cNvPr id="16" name="CuadroTexto 8"/>
          <p:cNvSpPr txBox="1"/>
          <p:nvPr/>
        </p:nvSpPr>
        <p:spPr>
          <a:xfrm>
            <a:off x="23491" y="5169826"/>
            <a:ext cx="1439016" cy="400110"/>
          </a:xfrm>
          <a:prstGeom prst="rect">
            <a:avLst/>
          </a:prstGeom>
          <a:noFill/>
        </p:spPr>
        <p:txBody>
          <a:bodyPr wrap="none" rtlCol="0">
            <a:spAutoFit/>
          </a:bodyPr>
          <a:lstStyle/>
          <a:p>
            <a:r>
              <a:rPr lang="es-ES" sz="2000" b="1" dirty="0" err="1" smtClean="0">
                <a:solidFill>
                  <a:srgbClr val="0000FF"/>
                </a:solidFill>
              </a:rPr>
              <a:t>Difference</a:t>
            </a:r>
            <a:endParaRPr lang="es-ES" sz="2000" b="1" dirty="0">
              <a:solidFill>
                <a:srgbClr val="0000FF"/>
              </a:solidFill>
            </a:endParaRPr>
          </a:p>
        </p:txBody>
      </p:sp>
      <p:sp>
        <p:nvSpPr>
          <p:cNvPr id="17" name="Rectangle 16"/>
          <p:cNvSpPr/>
          <p:nvPr/>
        </p:nvSpPr>
        <p:spPr>
          <a:xfrm>
            <a:off x="66836" y="792749"/>
            <a:ext cx="8874413" cy="3635811"/>
          </a:xfrm>
          <a:prstGeom prst="rect">
            <a:avLst/>
          </a:prstGeom>
          <a:solidFill>
            <a:schemeClr val="bg1">
              <a:lumMod val="50000"/>
              <a:alpha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82536" y="890670"/>
            <a:ext cx="8332304" cy="1815882"/>
          </a:xfrm>
          <a:prstGeom prst="rect">
            <a:avLst/>
          </a:prstGeom>
          <a:noFill/>
        </p:spPr>
        <p:txBody>
          <a:bodyPr wrap="square" rtlCol="0">
            <a:spAutoFit/>
          </a:bodyPr>
          <a:lstStyle/>
          <a:p>
            <a:pPr algn="just"/>
            <a:r>
              <a:rPr lang="en-US" sz="1600" dirty="0" smtClean="0">
                <a:solidFill>
                  <a:schemeClr val="tx1"/>
                </a:solidFill>
                <a:latin typeface="Arial"/>
                <a:cs typeface="Arial"/>
              </a:rPr>
              <a:t>What explains the intense summer cooling in the SST in EEA?</a:t>
            </a:r>
          </a:p>
          <a:p>
            <a:pPr algn="just"/>
            <a:endParaRPr lang="en-US" sz="1600" dirty="0" smtClean="0">
              <a:solidFill>
                <a:schemeClr val="tx1"/>
              </a:solidFill>
              <a:latin typeface="Arial"/>
              <a:cs typeface="Arial"/>
            </a:endParaRPr>
          </a:p>
          <a:p>
            <a:pPr marL="285750" indent="-285750" algn="just">
              <a:buFont typeface="Arial"/>
              <a:buChar char="•"/>
            </a:pPr>
            <a:r>
              <a:rPr lang="en-US" sz="1600" dirty="0" smtClean="0">
                <a:solidFill>
                  <a:schemeClr val="tx1"/>
                </a:solidFill>
                <a:latin typeface="Arial"/>
                <a:cs typeface="Arial"/>
              </a:rPr>
              <a:t>The </a:t>
            </a:r>
            <a:r>
              <a:rPr lang="en-US" sz="1600" b="1" dirty="0" smtClean="0">
                <a:solidFill>
                  <a:srgbClr val="0000FF"/>
                </a:solidFill>
                <a:latin typeface="Arial"/>
                <a:cs typeface="Arial"/>
              </a:rPr>
              <a:t>weaker evaporation</a:t>
            </a:r>
            <a:r>
              <a:rPr lang="en-US" sz="1600" dirty="0" smtClean="0">
                <a:solidFill>
                  <a:srgbClr val="0000FF"/>
                </a:solidFill>
                <a:latin typeface="Arial"/>
                <a:cs typeface="Arial"/>
              </a:rPr>
              <a:t> </a:t>
            </a:r>
            <a:r>
              <a:rPr lang="en-US" sz="1600" dirty="0" smtClean="0">
                <a:solidFill>
                  <a:schemeClr val="tx1"/>
                </a:solidFill>
                <a:latin typeface="Arial"/>
                <a:cs typeface="Arial"/>
              </a:rPr>
              <a:t>around summer in Sensitivity experiment can </a:t>
            </a:r>
            <a:r>
              <a:rPr lang="en-US" sz="1600" dirty="0">
                <a:solidFill>
                  <a:schemeClr val="tx1"/>
                </a:solidFill>
                <a:latin typeface="Arial"/>
                <a:cs typeface="Arial"/>
              </a:rPr>
              <a:t>explain around 30% of the difference </a:t>
            </a:r>
            <a:r>
              <a:rPr lang="en-US" sz="1600" dirty="0" smtClean="0">
                <a:solidFill>
                  <a:schemeClr val="tx1"/>
                </a:solidFill>
                <a:latin typeface="Arial"/>
                <a:cs typeface="Arial"/>
              </a:rPr>
              <a:t>of </a:t>
            </a:r>
            <a:r>
              <a:rPr lang="en-US" sz="1600" dirty="0">
                <a:solidFill>
                  <a:schemeClr val="tx1"/>
                </a:solidFill>
                <a:latin typeface="Arial"/>
                <a:cs typeface="Arial"/>
              </a:rPr>
              <a:t>the SST </a:t>
            </a:r>
            <a:r>
              <a:rPr lang="en-US" sz="1600" dirty="0" smtClean="0">
                <a:solidFill>
                  <a:schemeClr val="tx1"/>
                </a:solidFill>
                <a:latin typeface="Arial"/>
                <a:cs typeface="Arial"/>
              </a:rPr>
              <a:t>cooling.</a:t>
            </a:r>
          </a:p>
          <a:p>
            <a:pPr algn="just"/>
            <a:endParaRPr lang="en-US" sz="1600" dirty="0">
              <a:solidFill>
                <a:schemeClr val="tx1"/>
              </a:solidFill>
              <a:latin typeface="Arial"/>
              <a:cs typeface="Arial"/>
            </a:endParaRPr>
          </a:p>
          <a:p>
            <a:pPr marL="285750" indent="-285750" algn="just">
              <a:buFont typeface="Arial"/>
              <a:buChar char="•"/>
            </a:pPr>
            <a:r>
              <a:rPr lang="en-US" sz="1600" dirty="0">
                <a:solidFill>
                  <a:schemeClr val="tx1"/>
                </a:solidFill>
                <a:latin typeface="Arial"/>
                <a:cs typeface="Arial"/>
              </a:rPr>
              <a:t>The remaining 70% of the cooling is explained by the </a:t>
            </a:r>
            <a:r>
              <a:rPr lang="en-US" sz="1600" b="1" dirty="0">
                <a:solidFill>
                  <a:srgbClr val="FF0000"/>
                </a:solidFill>
                <a:latin typeface="Arial"/>
                <a:cs typeface="Arial"/>
              </a:rPr>
              <a:t>residual</a:t>
            </a:r>
            <a:r>
              <a:rPr lang="en-US" sz="1600" dirty="0">
                <a:solidFill>
                  <a:schemeClr val="tx1"/>
                </a:solidFill>
                <a:latin typeface="Arial"/>
                <a:cs typeface="Arial"/>
              </a:rPr>
              <a:t> term (vertical processes)</a:t>
            </a:r>
            <a:r>
              <a:rPr lang="en-US" sz="1600" dirty="0" smtClean="0">
                <a:solidFill>
                  <a:schemeClr val="tx1"/>
                </a:solidFill>
                <a:latin typeface="Arial"/>
                <a:cs typeface="Arial"/>
              </a:rPr>
              <a:t>.</a:t>
            </a:r>
            <a:endParaRPr lang="en-US" sz="1600" dirty="0">
              <a:solidFill>
                <a:schemeClr val="tx1"/>
              </a:solidFill>
              <a:latin typeface="Arial"/>
              <a:cs typeface="Arial"/>
            </a:endParaRPr>
          </a:p>
        </p:txBody>
      </p:sp>
      <p:pic>
        <p:nvPicPr>
          <p:cNvPr id="19" name="Picture 18" descr="fig2_paperII_nature_latest.eps"/>
          <p:cNvPicPr>
            <a:picLocks noChangeAspect="1"/>
          </p:cNvPicPr>
          <p:nvPr/>
        </p:nvPicPr>
        <p:blipFill rotWithShape="1">
          <a:blip r:embed="rId8">
            <a:extLst>
              <a:ext uri="{28A0092B-C50C-407E-A947-70E740481C1C}">
                <a14:useLocalDpi xmlns:a14="http://schemas.microsoft.com/office/drawing/2010/main" val="0"/>
              </a:ext>
            </a:extLst>
          </a:blip>
          <a:srcRect l="13964" t="20938" r="74757" b="71391"/>
          <a:stretch/>
        </p:blipFill>
        <p:spPr>
          <a:xfrm>
            <a:off x="2142067" y="5569936"/>
            <a:ext cx="633022" cy="469474"/>
          </a:xfrm>
          <a:prstGeom prst="rect">
            <a:avLst/>
          </a:prstGeom>
        </p:spPr>
      </p:pic>
      <p:sp>
        <p:nvSpPr>
          <p:cNvPr id="20" name="TextBox 19"/>
          <p:cNvSpPr txBox="1"/>
          <p:nvPr/>
        </p:nvSpPr>
        <p:spPr>
          <a:xfrm>
            <a:off x="254940" y="2931630"/>
            <a:ext cx="8332304" cy="1323439"/>
          </a:xfrm>
          <a:prstGeom prst="rect">
            <a:avLst/>
          </a:prstGeom>
          <a:noFill/>
        </p:spPr>
        <p:txBody>
          <a:bodyPr wrap="square" rtlCol="0">
            <a:spAutoFit/>
          </a:bodyPr>
          <a:lstStyle/>
          <a:p>
            <a:pPr algn="just"/>
            <a:r>
              <a:rPr lang="en-US" sz="1600" dirty="0" smtClean="0">
                <a:solidFill>
                  <a:schemeClr val="tx1"/>
                </a:solidFill>
                <a:latin typeface="Arial"/>
                <a:cs typeface="Arial"/>
              </a:rPr>
              <a:t>What explains the seasonal cycle in the SST in WEA?</a:t>
            </a:r>
          </a:p>
          <a:p>
            <a:pPr algn="just"/>
            <a:endParaRPr lang="en-US" sz="1600" dirty="0" smtClean="0">
              <a:solidFill>
                <a:schemeClr val="tx1"/>
              </a:solidFill>
              <a:latin typeface="Arial"/>
              <a:cs typeface="Arial"/>
            </a:endParaRPr>
          </a:p>
          <a:p>
            <a:pPr marL="285750" indent="-285750" algn="just">
              <a:buFont typeface="Arial"/>
              <a:buChar char="•"/>
            </a:pPr>
            <a:r>
              <a:rPr lang="en-US" sz="1600" dirty="0" smtClean="0">
                <a:solidFill>
                  <a:schemeClr val="tx1"/>
                </a:solidFill>
                <a:latin typeface="Arial"/>
                <a:cs typeface="Arial"/>
              </a:rPr>
              <a:t>The </a:t>
            </a:r>
            <a:r>
              <a:rPr lang="es-ES_tradnl" sz="1600" dirty="0" err="1"/>
              <a:t>differences</a:t>
            </a:r>
            <a:r>
              <a:rPr lang="es-ES_tradnl" sz="1600" dirty="0"/>
              <a:t> in </a:t>
            </a:r>
            <a:r>
              <a:rPr lang="es-ES_tradnl" sz="1600" dirty="0" err="1"/>
              <a:t>the</a:t>
            </a:r>
            <a:r>
              <a:rPr lang="es-ES_tradnl" sz="1600" dirty="0"/>
              <a:t> SST in </a:t>
            </a:r>
            <a:r>
              <a:rPr lang="es-ES_tradnl" sz="1600" dirty="0" err="1"/>
              <a:t>the</a:t>
            </a:r>
            <a:r>
              <a:rPr lang="es-ES_tradnl" sz="1600" dirty="0"/>
              <a:t> </a:t>
            </a:r>
            <a:r>
              <a:rPr lang="es-ES_tradnl" sz="1600" dirty="0" err="1"/>
              <a:t>west</a:t>
            </a:r>
            <a:r>
              <a:rPr lang="es-ES_tradnl" sz="1600" dirty="0"/>
              <a:t> are </a:t>
            </a:r>
            <a:r>
              <a:rPr lang="es-ES_tradnl" sz="1600" dirty="0" err="1"/>
              <a:t>explained</a:t>
            </a:r>
            <a:r>
              <a:rPr lang="es-ES_tradnl" sz="1600" dirty="0"/>
              <a:t> </a:t>
            </a:r>
            <a:r>
              <a:rPr lang="es-ES_tradnl" sz="1600" dirty="0" err="1"/>
              <a:t>by</a:t>
            </a:r>
            <a:r>
              <a:rPr lang="es-ES_tradnl" sz="1600" dirty="0"/>
              <a:t> </a:t>
            </a:r>
            <a:r>
              <a:rPr lang="es-ES_tradnl" sz="1600" dirty="0" err="1"/>
              <a:t>the</a:t>
            </a:r>
            <a:r>
              <a:rPr lang="es-ES_tradnl" sz="1600" dirty="0"/>
              <a:t> </a:t>
            </a:r>
            <a:r>
              <a:rPr lang="es-ES_tradnl" sz="1600" dirty="0" err="1"/>
              <a:t>differences</a:t>
            </a:r>
            <a:r>
              <a:rPr lang="es-ES_tradnl" sz="1600" dirty="0"/>
              <a:t> in </a:t>
            </a:r>
            <a:r>
              <a:rPr lang="es-ES_tradnl" sz="1600" dirty="0" err="1"/>
              <a:t>the</a:t>
            </a:r>
            <a:r>
              <a:rPr lang="es-ES_tradnl" sz="1600" dirty="0"/>
              <a:t> </a:t>
            </a:r>
            <a:r>
              <a:rPr lang="es-ES_tradnl" sz="1600" dirty="0" err="1"/>
              <a:t>heat</a:t>
            </a:r>
            <a:r>
              <a:rPr lang="es-ES_tradnl" sz="1600" dirty="0"/>
              <a:t> flux </a:t>
            </a:r>
            <a:r>
              <a:rPr lang="es-ES_tradnl" sz="1600" dirty="0" err="1"/>
              <a:t>terms</a:t>
            </a:r>
            <a:r>
              <a:rPr lang="es-ES_tradnl" sz="1600" dirty="0"/>
              <a:t>, </a:t>
            </a:r>
            <a:r>
              <a:rPr lang="es-ES_tradnl" sz="1600" dirty="0" err="1"/>
              <a:t>mainly</a:t>
            </a:r>
            <a:r>
              <a:rPr lang="es-ES_tradnl" sz="1600" dirty="0"/>
              <a:t> </a:t>
            </a:r>
            <a:r>
              <a:rPr lang="es-ES_tradnl" sz="1600" b="1" dirty="0" err="1">
                <a:solidFill>
                  <a:srgbClr val="0000FF"/>
                </a:solidFill>
              </a:rPr>
              <a:t>evaporation</a:t>
            </a:r>
            <a:r>
              <a:rPr lang="es-ES_tradnl" sz="1600" dirty="0"/>
              <a:t> </a:t>
            </a:r>
            <a:r>
              <a:rPr lang="es-ES_tradnl" sz="1600" dirty="0" err="1"/>
              <a:t>due</a:t>
            </a:r>
            <a:r>
              <a:rPr lang="es-ES_tradnl" sz="1600" dirty="0"/>
              <a:t> </a:t>
            </a:r>
            <a:r>
              <a:rPr lang="es-ES_tradnl" sz="1600" dirty="0" err="1"/>
              <a:t>to</a:t>
            </a:r>
            <a:r>
              <a:rPr lang="es-ES_tradnl" sz="1600" dirty="0"/>
              <a:t> </a:t>
            </a:r>
            <a:r>
              <a:rPr lang="es-ES_tradnl" sz="1600" dirty="0" err="1">
                <a:solidFill>
                  <a:srgbClr val="0000FF"/>
                </a:solidFill>
              </a:rPr>
              <a:t>reduced</a:t>
            </a:r>
            <a:r>
              <a:rPr lang="es-ES_tradnl" sz="1600" dirty="0">
                <a:solidFill>
                  <a:srgbClr val="0000FF"/>
                </a:solidFill>
              </a:rPr>
              <a:t> </a:t>
            </a:r>
            <a:r>
              <a:rPr lang="es-ES_tradnl" sz="1600" dirty="0" err="1">
                <a:solidFill>
                  <a:srgbClr val="0000FF"/>
                </a:solidFill>
              </a:rPr>
              <a:t>surface</a:t>
            </a:r>
            <a:r>
              <a:rPr lang="es-ES_tradnl" sz="1600" dirty="0">
                <a:solidFill>
                  <a:srgbClr val="0000FF"/>
                </a:solidFill>
              </a:rPr>
              <a:t> </a:t>
            </a:r>
            <a:r>
              <a:rPr lang="es-ES_tradnl" sz="1600" dirty="0" err="1">
                <a:solidFill>
                  <a:srgbClr val="0000FF"/>
                </a:solidFill>
              </a:rPr>
              <a:t>winds</a:t>
            </a:r>
            <a:r>
              <a:rPr lang="es-ES_tradnl" sz="1600" dirty="0">
                <a:solidFill>
                  <a:srgbClr val="0000FF"/>
                </a:solidFill>
              </a:rPr>
              <a:t> </a:t>
            </a:r>
            <a:r>
              <a:rPr lang="es-ES_tradnl" sz="1600" dirty="0"/>
              <a:t>in </a:t>
            </a:r>
            <a:r>
              <a:rPr lang="es-ES_tradnl" sz="1600" dirty="0" err="1">
                <a:solidFill>
                  <a:srgbClr val="0000FF"/>
                </a:solidFill>
              </a:rPr>
              <a:t>Sensitivity</a:t>
            </a:r>
            <a:r>
              <a:rPr lang="es-ES_tradnl" sz="1600" dirty="0"/>
              <a:t> </a:t>
            </a:r>
            <a:r>
              <a:rPr lang="es-ES_tradnl" sz="1600" dirty="0" err="1"/>
              <a:t>experiment</a:t>
            </a:r>
            <a:r>
              <a:rPr lang="es-ES_tradnl" sz="1600" dirty="0"/>
              <a:t> </a:t>
            </a:r>
            <a:r>
              <a:rPr lang="es-ES_tradnl" sz="1600" dirty="0" err="1"/>
              <a:t>there</a:t>
            </a:r>
            <a:r>
              <a:rPr lang="es-ES_tradnl" sz="1600" dirty="0" smtClean="0"/>
              <a:t>.</a:t>
            </a:r>
            <a:endParaRPr lang="en-US" sz="1600" dirty="0"/>
          </a:p>
        </p:txBody>
      </p:sp>
      <p:sp>
        <p:nvSpPr>
          <p:cNvPr id="21" name="TextBox 20">
            <a:hlinkClick r:id="rId9"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249962002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3" name="CuadroTexto 19"/>
          <p:cNvSpPr txBox="1"/>
          <p:nvPr/>
        </p:nvSpPr>
        <p:spPr>
          <a:xfrm>
            <a:off x="6039721" y="180976"/>
            <a:ext cx="2835507" cy="400110"/>
          </a:xfrm>
          <a:prstGeom prst="rect">
            <a:avLst/>
          </a:prstGeom>
          <a:noFill/>
        </p:spPr>
        <p:txBody>
          <a:bodyPr wrap="none" rtlCol="0">
            <a:spAutoFit/>
          </a:bodyPr>
          <a:lstStyle/>
          <a:p>
            <a:r>
              <a:rPr lang="es-ES" sz="2000" b="1" dirty="0" err="1">
                <a:solidFill>
                  <a:srgbClr val="0000FF"/>
                </a:solidFill>
                <a:cs typeface="Times New Roman"/>
              </a:rPr>
              <a:t>Seasonal</a:t>
            </a:r>
            <a:r>
              <a:rPr lang="es-ES" sz="2000" b="1" dirty="0">
                <a:solidFill>
                  <a:srgbClr val="0000FF"/>
                </a:solidFill>
                <a:cs typeface="Times New Roman"/>
              </a:rPr>
              <a:t> </a:t>
            </a:r>
            <a:r>
              <a:rPr lang="es-ES" sz="2000" b="1" dirty="0" err="1" smtClean="0">
                <a:solidFill>
                  <a:srgbClr val="0000FF"/>
                </a:solidFill>
                <a:cs typeface="Times New Roman"/>
              </a:rPr>
              <a:t>heat</a:t>
            </a:r>
            <a:r>
              <a:rPr lang="es-ES" sz="2000" b="1" dirty="0" smtClean="0">
                <a:solidFill>
                  <a:srgbClr val="0000FF"/>
                </a:solidFill>
                <a:cs typeface="Times New Roman"/>
              </a:rPr>
              <a:t> </a:t>
            </a:r>
            <a:r>
              <a:rPr lang="es-ES" sz="2000" b="1" dirty="0" err="1" smtClean="0">
                <a:solidFill>
                  <a:srgbClr val="0000FF"/>
                </a:solidFill>
                <a:cs typeface="Times New Roman"/>
              </a:rPr>
              <a:t>budget</a:t>
            </a:r>
            <a:endParaRPr lang="es-ES" sz="2000" b="1" dirty="0">
              <a:solidFill>
                <a:srgbClr val="0000FF"/>
              </a:solidFill>
            </a:endParaRPr>
          </a:p>
        </p:txBody>
      </p:sp>
      <p:sp>
        <p:nvSpPr>
          <p:cNvPr id="8" name="TextBox 7">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2" name="TextBox 11">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4" name="TextBox 13">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5" name="TextBox 14">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93322194"/>
              </p:ext>
            </p:extLst>
          </p:nvPr>
        </p:nvGraphicFramePr>
        <p:xfrm>
          <a:off x="1457325" y="1374862"/>
          <a:ext cx="6369050" cy="1243012"/>
        </p:xfrm>
        <a:graphic>
          <a:graphicData uri="http://schemas.openxmlformats.org/presentationml/2006/ole">
            <mc:AlternateContent xmlns:mc="http://schemas.openxmlformats.org/markup-compatibility/2006">
              <mc:Choice xmlns:v="urn:schemas-microsoft-com:vml" Requires="v">
                <p:oleObj spid="_x0000_s4131" name="Equation" r:id="rId8" imgW="3251200" imgH="635000" progId="Equation.3">
                  <p:embed/>
                </p:oleObj>
              </mc:Choice>
              <mc:Fallback>
                <p:oleObj name="Equation" r:id="rId8" imgW="3251200" imgH="635000" progId="Equation.3">
                  <p:embed/>
                  <p:pic>
                    <p:nvPicPr>
                      <p:cNvPr id="0" name=""/>
                      <p:cNvPicPr/>
                      <p:nvPr/>
                    </p:nvPicPr>
                    <p:blipFill>
                      <a:blip r:embed="rId9"/>
                      <a:stretch>
                        <a:fillRect/>
                      </a:stretch>
                    </p:blipFill>
                    <p:spPr>
                      <a:xfrm>
                        <a:off x="1457325" y="1374862"/>
                        <a:ext cx="6369050" cy="1243012"/>
                      </a:xfrm>
                      <a:prstGeom prst="rect">
                        <a:avLst/>
                      </a:prstGeom>
                    </p:spPr>
                  </p:pic>
                </p:oleObj>
              </mc:Fallback>
            </mc:AlternateContent>
          </a:graphicData>
        </a:graphic>
      </p:graphicFrame>
      <p:grpSp>
        <p:nvGrpSpPr>
          <p:cNvPr id="19" name="Group 18"/>
          <p:cNvGrpSpPr/>
          <p:nvPr/>
        </p:nvGrpSpPr>
        <p:grpSpPr>
          <a:xfrm>
            <a:off x="3181513" y="3014672"/>
            <a:ext cx="2742825" cy="2791350"/>
            <a:chOff x="4324550" y="1399400"/>
            <a:chExt cx="2742825" cy="2791350"/>
          </a:xfrm>
        </p:grpSpPr>
        <p:sp>
          <p:nvSpPr>
            <p:cNvPr id="20" name="Google Shape;54;p13"/>
            <p:cNvSpPr/>
            <p:nvPr/>
          </p:nvSpPr>
          <p:spPr>
            <a:xfrm rot="5400000" flipH="1">
              <a:off x="3097425" y="2672400"/>
              <a:ext cx="2752200" cy="265200"/>
            </a:xfrm>
            <a:prstGeom prst="parallelogram">
              <a:avLst>
                <a:gd name="adj" fmla="val 116145"/>
              </a:avLst>
            </a:prstGeom>
            <a:solidFill>
              <a:srgbClr val="D9D9D9">
                <a:alpha val="461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p13"/>
            <p:cNvSpPr/>
            <p:nvPr/>
          </p:nvSpPr>
          <p:spPr>
            <a:xfrm>
              <a:off x="4608350" y="1603500"/>
              <a:ext cx="2449500" cy="22680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6;p13"/>
            <p:cNvSpPr/>
            <p:nvPr/>
          </p:nvSpPr>
          <p:spPr>
            <a:xfrm>
              <a:off x="4350275" y="2583400"/>
              <a:ext cx="2717100" cy="323700"/>
            </a:xfrm>
            <a:prstGeom prst="parallelogram">
              <a:avLst>
                <a:gd name="adj" fmla="val 83944"/>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p13"/>
            <p:cNvSpPr/>
            <p:nvPr/>
          </p:nvSpPr>
          <p:spPr>
            <a:xfrm flipH="1">
              <a:off x="4343275" y="1720800"/>
              <a:ext cx="2449600" cy="186839"/>
            </a:xfrm>
            <a:custGeom>
              <a:avLst/>
              <a:gdLst/>
              <a:ahLst/>
              <a:cxnLst/>
              <a:rect l="l" t="t" r="r" b="b"/>
              <a:pathLst>
                <a:path w="97984" h="9396" extrusionOk="0">
                  <a:moveTo>
                    <a:pt x="97984" y="1797"/>
                  </a:moveTo>
                  <a:cubicBezTo>
                    <a:pt x="93338" y="1537"/>
                    <a:pt x="81513" y="-724"/>
                    <a:pt x="70109" y="236"/>
                  </a:cubicBezTo>
                  <a:cubicBezTo>
                    <a:pt x="58706" y="1196"/>
                    <a:pt x="41248" y="6030"/>
                    <a:pt x="29563" y="7557"/>
                  </a:cubicBezTo>
                  <a:cubicBezTo>
                    <a:pt x="17878" y="9084"/>
                    <a:pt x="4927" y="9090"/>
                    <a:pt x="0" y="9396"/>
                  </a:cubicBezTo>
                </a:path>
              </a:pathLst>
            </a:custGeom>
            <a:noFill/>
            <a:ln w="9525" cap="flat" cmpd="sng">
              <a:solidFill>
                <a:schemeClr val="dk2"/>
              </a:solidFill>
              <a:prstDash val="solid"/>
              <a:round/>
              <a:headEnd type="none" w="med" len="med"/>
              <a:tailEnd type="none" w="med" len="med"/>
            </a:ln>
          </p:spPr>
        </p:sp>
        <p:sp>
          <p:nvSpPr>
            <p:cNvPr id="24" name="Google Shape;59;p13"/>
            <p:cNvSpPr/>
            <p:nvPr/>
          </p:nvSpPr>
          <p:spPr>
            <a:xfrm flipH="1">
              <a:off x="4608300" y="1401575"/>
              <a:ext cx="2449600" cy="186839"/>
            </a:xfrm>
            <a:custGeom>
              <a:avLst/>
              <a:gdLst/>
              <a:ahLst/>
              <a:cxnLst/>
              <a:rect l="l" t="t" r="r" b="b"/>
              <a:pathLst>
                <a:path w="97984" h="9396" extrusionOk="0">
                  <a:moveTo>
                    <a:pt x="97984" y="1797"/>
                  </a:moveTo>
                  <a:cubicBezTo>
                    <a:pt x="93338" y="1537"/>
                    <a:pt x="81513" y="-724"/>
                    <a:pt x="70109" y="236"/>
                  </a:cubicBezTo>
                  <a:cubicBezTo>
                    <a:pt x="58706" y="1196"/>
                    <a:pt x="41248" y="6030"/>
                    <a:pt x="29563" y="7557"/>
                  </a:cubicBezTo>
                  <a:cubicBezTo>
                    <a:pt x="17878" y="9084"/>
                    <a:pt x="4927" y="9090"/>
                    <a:pt x="0" y="9396"/>
                  </a:cubicBezTo>
                </a:path>
              </a:pathLst>
            </a:custGeom>
            <a:noFill/>
            <a:ln w="9525" cap="flat" cmpd="sng">
              <a:solidFill>
                <a:schemeClr val="dk2"/>
              </a:solidFill>
              <a:prstDash val="solid"/>
              <a:round/>
              <a:headEnd type="none" w="med" len="med"/>
              <a:tailEnd type="none" w="med" len="med"/>
            </a:ln>
          </p:spPr>
        </p:sp>
        <p:sp>
          <p:nvSpPr>
            <p:cNvPr id="25" name="Google Shape;60;p13"/>
            <p:cNvSpPr/>
            <p:nvPr/>
          </p:nvSpPr>
          <p:spPr>
            <a:xfrm>
              <a:off x="4343325" y="1719775"/>
              <a:ext cx="2449500" cy="1187400"/>
            </a:xfrm>
            <a:prstGeom prst="rect">
              <a:avLst/>
            </a:prstGeom>
            <a:solidFill>
              <a:srgbClr val="EFEFEF">
                <a:alpha val="469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 name="Google Shape;61;p13"/>
            <p:cNvCxnSpPr/>
            <p:nvPr/>
          </p:nvCxnSpPr>
          <p:spPr>
            <a:xfrm rot="10800000" flipH="1">
              <a:off x="4343325" y="1447625"/>
              <a:ext cx="260400" cy="30960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62;p13"/>
            <p:cNvCxnSpPr/>
            <p:nvPr/>
          </p:nvCxnSpPr>
          <p:spPr>
            <a:xfrm rot="10800000" flipH="1">
              <a:off x="6792875" y="1588425"/>
              <a:ext cx="260400" cy="3096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63;p13"/>
            <p:cNvCxnSpPr/>
            <p:nvPr/>
          </p:nvCxnSpPr>
          <p:spPr>
            <a:xfrm rot="10800000" flipH="1">
              <a:off x="6792875" y="3871625"/>
              <a:ext cx="260400" cy="309600"/>
            </a:xfrm>
            <a:prstGeom prst="straightConnector1">
              <a:avLst/>
            </a:prstGeom>
            <a:noFill/>
            <a:ln w="9525" cap="flat" cmpd="sng">
              <a:solidFill>
                <a:schemeClr val="dk2"/>
              </a:solidFill>
              <a:prstDash val="solid"/>
              <a:round/>
              <a:headEnd type="none" w="med" len="med"/>
              <a:tailEnd type="none" w="med" len="med"/>
            </a:ln>
          </p:spPr>
        </p:cxnSp>
        <p:cxnSp>
          <p:nvCxnSpPr>
            <p:cNvPr id="29" name="Google Shape;64;p13"/>
            <p:cNvCxnSpPr/>
            <p:nvPr/>
          </p:nvCxnSpPr>
          <p:spPr>
            <a:xfrm rot="10800000" flipH="1">
              <a:off x="4343325" y="3871625"/>
              <a:ext cx="260400" cy="309600"/>
            </a:xfrm>
            <a:prstGeom prst="straightConnector1">
              <a:avLst/>
            </a:prstGeom>
            <a:noFill/>
            <a:ln w="9525" cap="flat" cmpd="sng">
              <a:solidFill>
                <a:schemeClr val="dk2"/>
              </a:solidFill>
              <a:prstDash val="solid"/>
              <a:round/>
              <a:headEnd type="none" w="med" len="med"/>
              <a:tailEnd type="none" w="med" len="med"/>
            </a:ln>
          </p:spPr>
        </p:cxnSp>
        <p:sp>
          <p:nvSpPr>
            <p:cNvPr id="30" name="Google Shape;65;p13"/>
            <p:cNvSpPr/>
            <p:nvPr/>
          </p:nvSpPr>
          <p:spPr>
            <a:xfrm>
              <a:off x="4324550" y="1399400"/>
              <a:ext cx="2716972" cy="509600"/>
            </a:xfrm>
            <a:custGeom>
              <a:avLst/>
              <a:gdLst/>
              <a:ahLst/>
              <a:cxnLst/>
              <a:rect l="l" t="t" r="r" b="b"/>
              <a:pathLst>
                <a:path w="107902" h="20384" extrusionOk="0">
                  <a:moveTo>
                    <a:pt x="11878" y="1269"/>
                  </a:moveTo>
                  <a:cubicBezTo>
                    <a:pt x="14450" y="698"/>
                    <a:pt x="20340" y="317"/>
                    <a:pt x="23975" y="126"/>
                  </a:cubicBezTo>
                  <a:cubicBezTo>
                    <a:pt x="27611" y="-64"/>
                    <a:pt x="30119" y="-17"/>
                    <a:pt x="33691" y="126"/>
                  </a:cubicBezTo>
                  <a:cubicBezTo>
                    <a:pt x="37263" y="269"/>
                    <a:pt x="41453" y="540"/>
                    <a:pt x="45406" y="984"/>
                  </a:cubicBezTo>
                  <a:cubicBezTo>
                    <a:pt x="49359" y="1429"/>
                    <a:pt x="53439" y="2158"/>
                    <a:pt x="57408" y="2793"/>
                  </a:cubicBezTo>
                  <a:cubicBezTo>
                    <a:pt x="61377" y="3428"/>
                    <a:pt x="65282" y="4223"/>
                    <a:pt x="69219" y="4794"/>
                  </a:cubicBezTo>
                  <a:cubicBezTo>
                    <a:pt x="73156" y="5366"/>
                    <a:pt x="77395" y="5857"/>
                    <a:pt x="81030" y="6222"/>
                  </a:cubicBezTo>
                  <a:cubicBezTo>
                    <a:pt x="84665" y="6587"/>
                    <a:pt x="87808" y="6841"/>
                    <a:pt x="91031" y="6984"/>
                  </a:cubicBezTo>
                  <a:cubicBezTo>
                    <a:pt x="94254" y="7127"/>
                    <a:pt x="97699" y="7001"/>
                    <a:pt x="100366" y="7080"/>
                  </a:cubicBezTo>
                  <a:cubicBezTo>
                    <a:pt x="103033" y="7160"/>
                    <a:pt x="105938" y="7064"/>
                    <a:pt x="107033" y="7461"/>
                  </a:cubicBezTo>
                  <a:cubicBezTo>
                    <a:pt x="108128" y="7858"/>
                    <a:pt x="108287" y="7572"/>
                    <a:pt x="106938" y="9461"/>
                  </a:cubicBezTo>
                  <a:cubicBezTo>
                    <a:pt x="105589" y="11350"/>
                    <a:pt x="100715" y="16985"/>
                    <a:pt x="98937" y="18795"/>
                  </a:cubicBezTo>
                  <a:cubicBezTo>
                    <a:pt x="97159" y="20605"/>
                    <a:pt x="98762" y="20113"/>
                    <a:pt x="96270" y="20319"/>
                  </a:cubicBezTo>
                  <a:cubicBezTo>
                    <a:pt x="93778" y="20526"/>
                    <a:pt x="87761" y="20193"/>
                    <a:pt x="83983" y="20034"/>
                  </a:cubicBezTo>
                  <a:cubicBezTo>
                    <a:pt x="80205" y="19875"/>
                    <a:pt x="76664" y="19621"/>
                    <a:pt x="73600" y="19367"/>
                  </a:cubicBezTo>
                  <a:cubicBezTo>
                    <a:pt x="70536" y="19113"/>
                    <a:pt x="68504" y="18859"/>
                    <a:pt x="65599" y="18510"/>
                  </a:cubicBezTo>
                  <a:cubicBezTo>
                    <a:pt x="62694" y="18161"/>
                    <a:pt x="59329" y="17747"/>
                    <a:pt x="56170" y="17271"/>
                  </a:cubicBezTo>
                  <a:cubicBezTo>
                    <a:pt x="53011" y="16795"/>
                    <a:pt x="49725" y="16176"/>
                    <a:pt x="46645" y="15652"/>
                  </a:cubicBezTo>
                  <a:cubicBezTo>
                    <a:pt x="43565" y="15128"/>
                    <a:pt x="40612" y="14541"/>
                    <a:pt x="37691" y="14128"/>
                  </a:cubicBezTo>
                  <a:cubicBezTo>
                    <a:pt x="34770" y="13715"/>
                    <a:pt x="31754" y="13398"/>
                    <a:pt x="29119" y="13176"/>
                  </a:cubicBezTo>
                  <a:cubicBezTo>
                    <a:pt x="26484" y="12954"/>
                    <a:pt x="24420" y="12779"/>
                    <a:pt x="21880" y="12795"/>
                  </a:cubicBezTo>
                  <a:cubicBezTo>
                    <a:pt x="19340" y="12811"/>
                    <a:pt x="17245" y="13049"/>
                    <a:pt x="13879" y="13271"/>
                  </a:cubicBezTo>
                  <a:cubicBezTo>
                    <a:pt x="10514" y="13493"/>
                    <a:pt x="3862" y="14112"/>
                    <a:pt x="1687" y="14128"/>
                  </a:cubicBezTo>
                  <a:cubicBezTo>
                    <a:pt x="-488" y="14144"/>
                    <a:pt x="-314" y="15128"/>
                    <a:pt x="829" y="13366"/>
                  </a:cubicBezTo>
                  <a:cubicBezTo>
                    <a:pt x="1972" y="11604"/>
                    <a:pt x="6704" y="5571"/>
                    <a:pt x="8545" y="3555"/>
                  </a:cubicBezTo>
                  <a:cubicBezTo>
                    <a:pt x="10387" y="1539"/>
                    <a:pt x="9306" y="1841"/>
                    <a:pt x="11878" y="1269"/>
                  </a:cubicBezTo>
                  <a:close/>
                </a:path>
              </a:pathLst>
            </a:custGeom>
            <a:solidFill>
              <a:srgbClr val="B7B7B7"/>
            </a:solidFill>
            <a:ln w="9525" cap="flat" cmpd="sng">
              <a:solidFill>
                <a:schemeClr val="dk2"/>
              </a:solidFill>
              <a:prstDash val="solid"/>
              <a:round/>
              <a:headEnd type="none" w="med" len="med"/>
              <a:tailEnd type="none" w="med" len="med"/>
            </a:ln>
          </p:spPr>
        </p:sp>
        <p:sp>
          <p:nvSpPr>
            <p:cNvPr id="31" name="Google Shape;66;p13"/>
            <p:cNvSpPr/>
            <p:nvPr/>
          </p:nvSpPr>
          <p:spPr>
            <a:xfrm rot="-5400000" flipH="1">
              <a:off x="6124700" y="3259800"/>
              <a:ext cx="1596750" cy="265150"/>
            </a:xfrm>
            <a:prstGeom prst="flowChartInputOutpu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7;p13"/>
            <p:cNvSpPr/>
            <p:nvPr/>
          </p:nvSpPr>
          <p:spPr>
            <a:xfrm>
              <a:off x="4343375" y="2907225"/>
              <a:ext cx="2449500" cy="1274100"/>
            </a:xfrm>
            <a:prstGeom prst="rect">
              <a:avLst/>
            </a:prstGeom>
            <a:solidFill>
              <a:srgbClr val="666666">
                <a:alpha val="561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8;p13"/>
            <p:cNvSpPr/>
            <p:nvPr/>
          </p:nvSpPr>
          <p:spPr>
            <a:xfrm rot="5400000" flipH="1">
              <a:off x="5634275" y="2759700"/>
              <a:ext cx="2577600" cy="265200"/>
            </a:xfrm>
            <a:prstGeom prst="parallelogram">
              <a:avLst>
                <a:gd name="adj" fmla="val 111783"/>
              </a:avLst>
            </a:prstGeom>
            <a:solidFill>
              <a:srgbClr val="D9D9D9">
                <a:alpha val="461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TextBox 33"/>
          <p:cNvSpPr txBox="1"/>
          <p:nvPr/>
        </p:nvSpPr>
        <p:spPr>
          <a:xfrm>
            <a:off x="2066493" y="3705799"/>
            <a:ext cx="965829" cy="338554"/>
          </a:xfrm>
          <a:prstGeom prst="rect">
            <a:avLst/>
          </a:prstGeom>
          <a:noFill/>
        </p:spPr>
        <p:txBody>
          <a:bodyPr wrap="none" rtlCol="0">
            <a:spAutoFit/>
          </a:bodyPr>
          <a:lstStyle/>
          <a:p>
            <a:r>
              <a:rPr lang="en-US" sz="1600" dirty="0" smtClean="0">
                <a:latin typeface="Arial"/>
                <a:cs typeface="Arial"/>
              </a:rPr>
              <a:t>H = 50m</a:t>
            </a:r>
            <a:endParaRPr lang="en-US" sz="1600" dirty="0">
              <a:latin typeface="Arial"/>
              <a:cs typeface="Arial"/>
            </a:endParaRPr>
          </a:p>
        </p:txBody>
      </p:sp>
      <p:sp>
        <p:nvSpPr>
          <p:cNvPr id="35" name="Oval 34"/>
          <p:cNvSpPr/>
          <p:nvPr/>
        </p:nvSpPr>
        <p:spPr>
          <a:xfrm>
            <a:off x="1401569" y="1324727"/>
            <a:ext cx="1743765" cy="10277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1083283" y="741570"/>
            <a:ext cx="2334688" cy="584776"/>
          </a:xfrm>
          <a:prstGeom prst="rect">
            <a:avLst/>
          </a:prstGeom>
          <a:noFill/>
        </p:spPr>
        <p:txBody>
          <a:bodyPr wrap="square" rtlCol="0">
            <a:spAutoFit/>
          </a:bodyPr>
          <a:lstStyle/>
          <a:p>
            <a:pPr algn="ctr"/>
            <a:r>
              <a:rPr lang="en-US" sz="1600" dirty="0">
                <a:solidFill>
                  <a:srgbClr val="FF0000"/>
                </a:solidFill>
                <a:latin typeface="Arial"/>
                <a:cs typeface="Arial"/>
              </a:rPr>
              <a:t>m</a:t>
            </a:r>
            <a:r>
              <a:rPr lang="en-US" sz="1600" dirty="0" smtClean="0">
                <a:solidFill>
                  <a:srgbClr val="FF0000"/>
                </a:solidFill>
                <a:latin typeface="Arial"/>
                <a:cs typeface="Arial"/>
              </a:rPr>
              <a:t>ixed-layer temperature tendency</a:t>
            </a:r>
            <a:endParaRPr lang="en-US" sz="1600" dirty="0">
              <a:solidFill>
                <a:srgbClr val="FF0000"/>
              </a:solidFill>
              <a:latin typeface="Arial"/>
              <a:cs typeface="Arial"/>
            </a:endParaRPr>
          </a:p>
        </p:txBody>
      </p:sp>
      <p:sp>
        <p:nvSpPr>
          <p:cNvPr id="37" name="Oval 36"/>
          <p:cNvSpPr/>
          <p:nvPr/>
        </p:nvSpPr>
        <p:spPr>
          <a:xfrm>
            <a:off x="3549979" y="3513297"/>
            <a:ext cx="1834820" cy="818980"/>
          </a:xfrm>
          <a:prstGeom prst="ellipse">
            <a:avLst/>
          </a:prstGeom>
          <a:solidFill>
            <a:srgbClr val="FF0000">
              <a:alpha val="25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183570" y="1565364"/>
            <a:ext cx="538199" cy="624188"/>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39" name="TextBox 38"/>
          <p:cNvSpPr txBox="1"/>
          <p:nvPr/>
        </p:nvSpPr>
        <p:spPr>
          <a:xfrm>
            <a:off x="2872203" y="2239688"/>
            <a:ext cx="1177025" cy="584776"/>
          </a:xfrm>
          <a:prstGeom prst="rect">
            <a:avLst/>
          </a:prstGeom>
          <a:noFill/>
        </p:spPr>
        <p:txBody>
          <a:bodyPr wrap="none" rtlCol="0">
            <a:spAutoFit/>
          </a:bodyPr>
          <a:lstStyle/>
          <a:p>
            <a:pPr algn="ctr"/>
            <a:r>
              <a:rPr lang="en-US" sz="1600" dirty="0">
                <a:solidFill>
                  <a:srgbClr val="0000FF"/>
                </a:solidFill>
                <a:latin typeface="Arial"/>
                <a:cs typeface="Arial"/>
              </a:rPr>
              <a:t>a</a:t>
            </a:r>
            <a:r>
              <a:rPr lang="en-US" sz="1600" dirty="0" smtClean="0">
                <a:solidFill>
                  <a:srgbClr val="0000FF"/>
                </a:solidFill>
                <a:latin typeface="Arial"/>
                <a:cs typeface="Arial"/>
              </a:rPr>
              <a:t>ir-sea</a:t>
            </a:r>
          </a:p>
          <a:p>
            <a:pPr algn="ctr"/>
            <a:r>
              <a:rPr lang="en-US" sz="1600" dirty="0" smtClean="0">
                <a:solidFill>
                  <a:srgbClr val="0000FF"/>
                </a:solidFill>
                <a:latin typeface="Arial"/>
                <a:cs typeface="Arial"/>
              </a:rPr>
              <a:t>heat fluxes</a:t>
            </a:r>
            <a:endParaRPr lang="en-US" sz="1600" dirty="0">
              <a:solidFill>
                <a:srgbClr val="0000FF"/>
              </a:solidFill>
              <a:latin typeface="Arial"/>
              <a:cs typeface="Arial"/>
            </a:endParaRPr>
          </a:p>
        </p:txBody>
      </p:sp>
      <p:sp>
        <p:nvSpPr>
          <p:cNvPr id="40" name="Down Arrow 39"/>
          <p:cNvSpPr/>
          <p:nvPr/>
        </p:nvSpPr>
        <p:spPr>
          <a:xfrm>
            <a:off x="4301067" y="2540269"/>
            <a:ext cx="484632" cy="978408"/>
          </a:xfrm>
          <a:prstGeom prst="downArrow">
            <a:avLst/>
          </a:prstGeom>
          <a:solidFill>
            <a:srgbClr val="0000FF">
              <a:alpha val="25000"/>
            </a:srgb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ight Arrow 41"/>
          <p:cNvSpPr/>
          <p:nvPr/>
        </p:nvSpPr>
        <p:spPr>
          <a:xfrm rot="19115722">
            <a:off x="4992608" y="2675643"/>
            <a:ext cx="978408" cy="484632"/>
          </a:xfrm>
          <a:prstGeom prst="rightArrow">
            <a:avLst/>
          </a:prstGeom>
          <a:solidFill>
            <a:srgbClr val="008000">
              <a:alpha val="25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4344254" y="1173774"/>
            <a:ext cx="2458582" cy="1169615"/>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4231003" y="757047"/>
            <a:ext cx="2864787" cy="338554"/>
          </a:xfrm>
          <a:prstGeom prst="rect">
            <a:avLst/>
          </a:prstGeom>
          <a:noFill/>
        </p:spPr>
        <p:txBody>
          <a:bodyPr wrap="none" rtlCol="0">
            <a:spAutoFit/>
          </a:bodyPr>
          <a:lstStyle/>
          <a:p>
            <a:r>
              <a:rPr lang="en-US" sz="1600" dirty="0">
                <a:solidFill>
                  <a:srgbClr val="008000"/>
                </a:solidFill>
                <a:latin typeface="Arial"/>
                <a:cs typeface="Arial"/>
              </a:rPr>
              <a:t>a</a:t>
            </a:r>
            <a:r>
              <a:rPr lang="en-US" sz="1600" dirty="0" smtClean="0">
                <a:solidFill>
                  <a:srgbClr val="008000"/>
                </a:solidFill>
                <a:latin typeface="Arial"/>
                <a:cs typeface="Arial"/>
              </a:rPr>
              <a:t>dvection by surface currents</a:t>
            </a:r>
            <a:endParaRPr lang="en-US" sz="1600" dirty="0">
              <a:solidFill>
                <a:srgbClr val="008000"/>
              </a:solidFill>
              <a:latin typeface="Arial"/>
              <a:cs typeface="Arial"/>
            </a:endParaRPr>
          </a:p>
        </p:txBody>
      </p:sp>
      <p:sp>
        <p:nvSpPr>
          <p:cNvPr id="45" name="Right Arrow 44"/>
          <p:cNvSpPr/>
          <p:nvPr/>
        </p:nvSpPr>
        <p:spPr>
          <a:xfrm>
            <a:off x="5355383" y="3443897"/>
            <a:ext cx="978408" cy="484632"/>
          </a:xfrm>
          <a:prstGeom prst="rightArrow">
            <a:avLst/>
          </a:prstGeom>
          <a:solidFill>
            <a:srgbClr val="008000">
              <a:alpha val="25000"/>
            </a:srgbClr>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6398805" y="3500244"/>
            <a:ext cx="1610537" cy="338554"/>
          </a:xfrm>
          <a:prstGeom prst="rect">
            <a:avLst/>
          </a:prstGeom>
          <a:noFill/>
        </p:spPr>
        <p:txBody>
          <a:bodyPr wrap="none" rtlCol="0">
            <a:spAutoFit/>
          </a:bodyPr>
          <a:lstStyle/>
          <a:p>
            <a:r>
              <a:rPr lang="en-US" sz="1600" dirty="0">
                <a:solidFill>
                  <a:srgbClr val="008000"/>
                </a:solidFill>
                <a:latin typeface="Arial"/>
                <a:cs typeface="Arial"/>
              </a:rPr>
              <a:t>z</a:t>
            </a:r>
            <a:r>
              <a:rPr lang="en-US" sz="1600" dirty="0" smtClean="0">
                <a:solidFill>
                  <a:srgbClr val="008000"/>
                </a:solidFill>
                <a:latin typeface="Arial"/>
                <a:cs typeface="Arial"/>
              </a:rPr>
              <a:t>onal advection</a:t>
            </a:r>
            <a:endParaRPr lang="en-US" sz="1600" dirty="0">
              <a:solidFill>
                <a:srgbClr val="008000"/>
              </a:solidFill>
              <a:latin typeface="Arial"/>
              <a:cs typeface="Arial"/>
            </a:endParaRPr>
          </a:p>
        </p:txBody>
      </p:sp>
      <p:sp>
        <p:nvSpPr>
          <p:cNvPr id="47" name="TextBox 46"/>
          <p:cNvSpPr txBox="1"/>
          <p:nvPr/>
        </p:nvSpPr>
        <p:spPr>
          <a:xfrm>
            <a:off x="5856608" y="2395728"/>
            <a:ext cx="2066591" cy="338554"/>
          </a:xfrm>
          <a:prstGeom prst="rect">
            <a:avLst/>
          </a:prstGeom>
          <a:noFill/>
        </p:spPr>
        <p:txBody>
          <a:bodyPr wrap="none" rtlCol="0">
            <a:spAutoFit/>
          </a:bodyPr>
          <a:lstStyle/>
          <a:p>
            <a:r>
              <a:rPr lang="en-US" sz="1600" dirty="0" err="1" smtClean="0">
                <a:solidFill>
                  <a:srgbClr val="008000"/>
                </a:solidFill>
                <a:latin typeface="Arial"/>
                <a:cs typeface="Arial"/>
              </a:rPr>
              <a:t>meridional</a:t>
            </a:r>
            <a:r>
              <a:rPr lang="en-US" sz="1600" dirty="0" smtClean="0">
                <a:solidFill>
                  <a:srgbClr val="008000"/>
                </a:solidFill>
                <a:latin typeface="Arial"/>
                <a:cs typeface="Arial"/>
              </a:rPr>
              <a:t> advection</a:t>
            </a:r>
            <a:endParaRPr lang="en-US" sz="1600" dirty="0">
              <a:solidFill>
                <a:srgbClr val="008000"/>
              </a:solidFill>
              <a:latin typeface="Arial"/>
              <a:cs typeface="Arial"/>
            </a:endParaRPr>
          </a:p>
        </p:txBody>
      </p:sp>
      <p:sp>
        <p:nvSpPr>
          <p:cNvPr id="48" name="TextBox 47">
            <a:hlinkClick r:id="rId10"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358326239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80298" y="183291"/>
            <a:ext cx="3391927" cy="400110"/>
          </a:xfrm>
          <a:prstGeom prst="rect">
            <a:avLst/>
          </a:prstGeom>
          <a:noFill/>
        </p:spPr>
        <p:txBody>
          <a:bodyPr wrap="square" rtlCol="0">
            <a:spAutoFit/>
          </a:bodyPr>
          <a:lstStyle/>
          <a:p>
            <a:r>
              <a:rPr lang="es-ES" sz="2000" b="1" dirty="0" smtClean="0">
                <a:solidFill>
                  <a:srgbClr val="0000FF"/>
                </a:solidFill>
                <a:latin typeface="+mj-lt"/>
                <a:cs typeface="Times New Roman"/>
              </a:rPr>
              <a:t>WES </a:t>
            </a:r>
            <a:r>
              <a:rPr lang="es-ES" sz="2000" b="1" dirty="0" err="1" smtClean="0">
                <a:solidFill>
                  <a:srgbClr val="0000FF"/>
                </a:solidFill>
                <a:latin typeface="+mj-lt"/>
                <a:cs typeface="Times New Roman"/>
              </a:rPr>
              <a:t>feedback</a:t>
            </a:r>
            <a:r>
              <a:rPr lang="es-ES" sz="2000" b="1" dirty="0" smtClean="0">
                <a:solidFill>
                  <a:srgbClr val="0000FF"/>
                </a:solidFill>
                <a:latin typeface="+mj-lt"/>
                <a:cs typeface="Times New Roman"/>
              </a:rPr>
              <a:t> in </a:t>
            </a:r>
            <a:r>
              <a:rPr lang="es-ES" sz="2000" b="1" dirty="0" err="1" smtClean="0">
                <a:solidFill>
                  <a:srgbClr val="0000FF"/>
                </a:solidFill>
                <a:latin typeface="+mj-lt"/>
                <a:cs typeface="Times New Roman"/>
              </a:rPr>
              <a:t>the</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west</a:t>
            </a:r>
            <a:endParaRPr lang="es-ES" sz="20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sp>
        <p:nvSpPr>
          <p:cNvPr id="14" name="TextBox 13">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6" name="TextBox 15">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7" name="TextBox 16">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19" name="CuadroTexto 2">
            <a:hlinkClick r:id="rId7" action="ppaction://hlinksldjump"/>
          </p:cNvPr>
          <p:cNvSpPr txBox="1"/>
          <p:nvPr/>
        </p:nvSpPr>
        <p:spPr>
          <a:xfrm>
            <a:off x="1505805" y="1443959"/>
            <a:ext cx="6334328" cy="400110"/>
          </a:xfrm>
          <a:prstGeom prst="rect">
            <a:avLst/>
          </a:prstGeom>
          <a:noFill/>
        </p:spPr>
        <p:txBody>
          <a:bodyPr wrap="square" rtlCol="0">
            <a:spAutoFit/>
          </a:bodyPr>
          <a:lstStyle/>
          <a:p>
            <a:pPr algn="ctr"/>
            <a:r>
              <a:rPr lang="es-ES" sz="2000" b="1" dirty="0" err="1" smtClean="0">
                <a:solidFill>
                  <a:srgbClr val="0000FF"/>
                </a:solidFill>
                <a:latin typeface="+mj-lt"/>
                <a:cs typeface="Times New Roman"/>
              </a:rPr>
              <a:t>Wind</a:t>
            </a:r>
            <a:r>
              <a:rPr lang="es-ES" sz="2000" b="1" dirty="0" smtClean="0">
                <a:solidFill>
                  <a:srgbClr val="0000FF"/>
                </a:solidFill>
                <a:latin typeface="+mj-lt"/>
                <a:cs typeface="Times New Roman"/>
              </a:rPr>
              <a:t>-</a:t>
            </a:r>
            <a:r>
              <a:rPr lang="es-ES" sz="2000" b="1" dirty="0" err="1" smtClean="0">
                <a:solidFill>
                  <a:srgbClr val="0000FF"/>
                </a:solidFill>
                <a:latin typeface="+mj-lt"/>
                <a:cs typeface="Times New Roman"/>
              </a:rPr>
              <a:t>Evaporation</a:t>
            </a:r>
            <a:r>
              <a:rPr lang="es-ES" sz="2000" b="1" dirty="0" smtClean="0">
                <a:solidFill>
                  <a:srgbClr val="0000FF"/>
                </a:solidFill>
                <a:latin typeface="+mj-lt"/>
                <a:cs typeface="Times New Roman"/>
              </a:rPr>
              <a:t>-SST </a:t>
            </a:r>
            <a:r>
              <a:rPr lang="es-ES" sz="2000" b="1" dirty="0" err="1" smtClean="0">
                <a:solidFill>
                  <a:srgbClr val="0000FF"/>
                </a:solidFill>
                <a:latin typeface="+mj-lt"/>
                <a:cs typeface="Times New Roman"/>
              </a:rPr>
              <a:t>feedback</a:t>
            </a:r>
            <a:endParaRPr lang="es-ES" sz="2000" b="1" dirty="0">
              <a:solidFill>
                <a:srgbClr val="0000FF"/>
              </a:solidFill>
              <a:latin typeface="+mj-lt"/>
              <a:cs typeface="Times New Roman"/>
            </a:endParaRPr>
          </a:p>
        </p:txBody>
      </p:sp>
      <p:pic>
        <p:nvPicPr>
          <p:cNvPr id="13" name="Picture 12" descr="fig3_paperII_nature.jpg"/>
          <p:cNvPicPr>
            <a:picLocks noChangeAspect="1"/>
          </p:cNvPicPr>
          <p:nvPr/>
        </p:nvPicPr>
        <p:blipFill rotWithShape="1">
          <a:blip r:embed="rId8">
            <a:extLst>
              <a:ext uri="{28A0092B-C50C-407E-A947-70E740481C1C}">
                <a14:useLocalDpi xmlns:a14="http://schemas.microsoft.com/office/drawing/2010/main" val="0"/>
              </a:ext>
            </a:extLst>
          </a:blip>
          <a:srcRect l="8954" t="4081" r="8452" b="53431"/>
          <a:stretch/>
        </p:blipFill>
        <p:spPr>
          <a:xfrm>
            <a:off x="284053" y="2182324"/>
            <a:ext cx="8442482" cy="2320041"/>
          </a:xfrm>
          <a:prstGeom prst="rect">
            <a:avLst/>
          </a:prstGeom>
        </p:spPr>
      </p:pic>
      <p:sp>
        <p:nvSpPr>
          <p:cNvPr id="20" name="TextBox 19"/>
          <p:cNvSpPr txBox="1"/>
          <p:nvPr/>
        </p:nvSpPr>
        <p:spPr>
          <a:xfrm>
            <a:off x="742629" y="4418779"/>
            <a:ext cx="7728834" cy="1323439"/>
          </a:xfrm>
          <a:prstGeom prst="rect">
            <a:avLst/>
          </a:prstGeom>
          <a:noFill/>
        </p:spPr>
        <p:txBody>
          <a:bodyPr wrap="square" rtlCol="0">
            <a:spAutoFit/>
          </a:bodyPr>
          <a:lstStyle/>
          <a:p>
            <a:endParaRPr lang="en-US" sz="1600" dirty="0">
              <a:solidFill>
                <a:schemeClr val="tx1"/>
              </a:solidFill>
            </a:endParaRPr>
          </a:p>
          <a:p>
            <a:pPr marL="285750" indent="-285750">
              <a:buFont typeface="Arial"/>
              <a:buChar char="•"/>
            </a:pPr>
            <a:r>
              <a:rPr lang="en-US" sz="1600" dirty="0" smtClean="0">
                <a:solidFill>
                  <a:schemeClr val="tx1"/>
                </a:solidFill>
              </a:rPr>
              <a:t>Wind anomalies -&gt; latent heat flux anomalies -&gt; SST anomalies</a:t>
            </a:r>
          </a:p>
          <a:p>
            <a:pPr marL="285750" indent="-285750">
              <a:buFont typeface="Arial"/>
              <a:buChar char="•"/>
            </a:pPr>
            <a:endParaRPr lang="en-US" sz="1600" dirty="0">
              <a:solidFill>
                <a:schemeClr val="tx1"/>
              </a:solidFill>
            </a:endParaRPr>
          </a:p>
          <a:p>
            <a:pPr marL="285750" indent="-285750">
              <a:buFont typeface="Arial"/>
              <a:buChar char="•"/>
            </a:pPr>
            <a:r>
              <a:rPr lang="en-US" sz="1600" b="1" dirty="0">
                <a:solidFill>
                  <a:schemeClr val="tx1"/>
                </a:solidFill>
              </a:rPr>
              <a:t>Active </a:t>
            </a:r>
            <a:r>
              <a:rPr lang="en-US" sz="1600" b="1" u="sng" dirty="0" smtClean="0">
                <a:solidFill>
                  <a:srgbClr val="0000FF"/>
                </a:solidFill>
              </a:rPr>
              <a:t>WES </a:t>
            </a:r>
            <a:r>
              <a:rPr lang="en-US" sz="1600" b="1" u="sng" dirty="0" smtClean="0">
                <a:solidFill>
                  <a:srgbClr val="0000FF"/>
                </a:solidFill>
              </a:rPr>
              <a:t>feedback </a:t>
            </a:r>
            <a:r>
              <a:rPr lang="en-US" sz="1600" b="1" dirty="0" smtClean="0">
                <a:solidFill>
                  <a:schemeClr val="tx1"/>
                </a:solidFill>
              </a:rPr>
              <a:t>in </a:t>
            </a:r>
            <a:r>
              <a:rPr lang="en-US" sz="1600" b="1" dirty="0">
                <a:solidFill>
                  <a:schemeClr val="tx1"/>
                </a:solidFill>
              </a:rPr>
              <a:t>the western equatorial Atlantic. </a:t>
            </a:r>
          </a:p>
          <a:p>
            <a:pPr marL="285750" indent="-285750">
              <a:buFont typeface="Arial"/>
              <a:buChar char="•"/>
            </a:pPr>
            <a:endParaRPr lang="en-US" sz="1600" dirty="0">
              <a:solidFill>
                <a:schemeClr val="tx1"/>
              </a:solidFill>
            </a:endParaRPr>
          </a:p>
        </p:txBody>
      </p:sp>
      <p:sp>
        <p:nvSpPr>
          <p:cNvPr id="21" name="TextBox 20">
            <a:hlinkClick r:id="rId9"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
        <p:nvSpPr>
          <p:cNvPr id="2" name="TextBox 1">
            <a:hlinkClick r:id="" action="ppaction://hlinkshowjump?jump=lastslide"/>
          </p:cNvPr>
          <p:cNvSpPr txBox="1"/>
          <p:nvPr/>
        </p:nvSpPr>
        <p:spPr>
          <a:xfrm>
            <a:off x="776390" y="5605262"/>
            <a:ext cx="4238740" cy="307777"/>
          </a:xfrm>
          <a:prstGeom prst="rect">
            <a:avLst/>
          </a:prstGeom>
          <a:noFill/>
        </p:spPr>
        <p:txBody>
          <a:bodyPr wrap="none" rtlCol="0">
            <a:spAutoFit/>
          </a:bodyPr>
          <a:lstStyle/>
          <a:p>
            <a:r>
              <a:rPr lang="es-ES" b="1" i="1" u="sng" dirty="0">
                <a:solidFill>
                  <a:srgbClr val="0000FF"/>
                </a:solidFill>
                <a:cs typeface="Times New Roman"/>
              </a:rPr>
              <a:t>Chang and </a:t>
            </a:r>
            <a:r>
              <a:rPr lang="es-ES" b="1" i="1" u="sng" dirty="0" err="1">
                <a:solidFill>
                  <a:srgbClr val="0000FF"/>
                </a:solidFill>
                <a:cs typeface="Times New Roman"/>
              </a:rPr>
              <a:t>Philander</a:t>
            </a:r>
            <a:r>
              <a:rPr lang="es-ES" b="1" i="1" u="sng" dirty="0">
                <a:solidFill>
                  <a:srgbClr val="0000FF"/>
                </a:solidFill>
                <a:cs typeface="Times New Roman"/>
              </a:rPr>
              <a:t> (1994); Chang et al (1997)</a:t>
            </a:r>
            <a:endParaRPr lang="en-US" i="1" u="sng" dirty="0"/>
          </a:p>
        </p:txBody>
      </p:sp>
    </p:spTree>
    <p:extLst>
      <p:ext uri="{BB962C8B-B14F-4D97-AF65-F5344CB8AC3E}">
        <p14:creationId xmlns:p14="http://schemas.microsoft.com/office/powerpoint/2010/main" val="6800480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80298" y="183291"/>
            <a:ext cx="3391927" cy="400110"/>
          </a:xfrm>
          <a:prstGeom prst="rect">
            <a:avLst/>
          </a:prstGeom>
          <a:noFill/>
        </p:spPr>
        <p:txBody>
          <a:bodyPr wrap="square" rtlCol="0">
            <a:spAutoFit/>
          </a:bodyPr>
          <a:lstStyle/>
          <a:p>
            <a:r>
              <a:rPr lang="es-ES" sz="2000" b="1" dirty="0" smtClean="0">
                <a:solidFill>
                  <a:srgbClr val="0000FF"/>
                </a:solidFill>
                <a:latin typeface="+mj-lt"/>
                <a:cs typeface="Times New Roman"/>
              </a:rPr>
              <a:t>WES </a:t>
            </a:r>
            <a:r>
              <a:rPr lang="es-ES" sz="2000" b="1" dirty="0" err="1" smtClean="0">
                <a:solidFill>
                  <a:srgbClr val="0000FF"/>
                </a:solidFill>
                <a:latin typeface="+mj-lt"/>
                <a:cs typeface="Times New Roman"/>
              </a:rPr>
              <a:t>feedback</a:t>
            </a:r>
            <a:r>
              <a:rPr lang="es-ES" sz="2000" b="1" dirty="0" smtClean="0">
                <a:solidFill>
                  <a:srgbClr val="0000FF"/>
                </a:solidFill>
                <a:latin typeface="+mj-lt"/>
                <a:cs typeface="Times New Roman"/>
              </a:rPr>
              <a:t> in </a:t>
            </a:r>
            <a:r>
              <a:rPr lang="es-ES" sz="2000" b="1" dirty="0" err="1" smtClean="0">
                <a:solidFill>
                  <a:srgbClr val="0000FF"/>
                </a:solidFill>
                <a:latin typeface="+mj-lt"/>
                <a:cs typeface="Times New Roman"/>
              </a:rPr>
              <a:t>the</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west</a:t>
            </a:r>
            <a:endParaRPr lang="es-ES" sz="20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sp>
        <p:nvSpPr>
          <p:cNvPr id="14" name="TextBox 13">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6" name="TextBox 15">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7" name="TextBox 16">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19" name="CuadroTexto 2"/>
          <p:cNvSpPr txBox="1"/>
          <p:nvPr/>
        </p:nvSpPr>
        <p:spPr>
          <a:xfrm>
            <a:off x="2203103" y="1443959"/>
            <a:ext cx="4812192" cy="400110"/>
          </a:xfrm>
          <a:prstGeom prst="rect">
            <a:avLst/>
          </a:prstGeom>
          <a:noFill/>
        </p:spPr>
        <p:txBody>
          <a:bodyPr wrap="square" rtlCol="0">
            <a:spAutoFit/>
          </a:bodyPr>
          <a:lstStyle/>
          <a:p>
            <a:pPr algn="ctr"/>
            <a:r>
              <a:rPr lang="es-ES" sz="2000" b="1" dirty="0" err="1" smtClean="0">
                <a:solidFill>
                  <a:srgbClr val="0000FF"/>
                </a:solidFill>
                <a:latin typeface="+mj-lt"/>
                <a:cs typeface="Times New Roman"/>
              </a:rPr>
              <a:t>Wind</a:t>
            </a:r>
            <a:r>
              <a:rPr lang="es-ES" sz="2000" b="1" dirty="0" smtClean="0">
                <a:solidFill>
                  <a:srgbClr val="0000FF"/>
                </a:solidFill>
                <a:latin typeface="+mj-lt"/>
                <a:cs typeface="Times New Roman"/>
              </a:rPr>
              <a:t>-</a:t>
            </a:r>
            <a:r>
              <a:rPr lang="es-ES" sz="2000" b="1" dirty="0" err="1" smtClean="0">
                <a:solidFill>
                  <a:srgbClr val="0000FF"/>
                </a:solidFill>
                <a:latin typeface="+mj-lt"/>
                <a:cs typeface="Times New Roman"/>
              </a:rPr>
              <a:t>Evaporation</a:t>
            </a:r>
            <a:r>
              <a:rPr lang="es-ES" sz="2000" b="1" dirty="0" smtClean="0">
                <a:solidFill>
                  <a:srgbClr val="0000FF"/>
                </a:solidFill>
                <a:latin typeface="+mj-lt"/>
                <a:cs typeface="Times New Roman"/>
              </a:rPr>
              <a:t>-SST </a:t>
            </a:r>
            <a:r>
              <a:rPr lang="es-ES" sz="2000" b="1" dirty="0" err="1" smtClean="0">
                <a:solidFill>
                  <a:srgbClr val="0000FF"/>
                </a:solidFill>
                <a:latin typeface="+mj-lt"/>
                <a:cs typeface="Times New Roman"/>
              </a:rPr>
              <a:t>feedback</a:t>
            </a:r>
            <a:endParaRPr lang="es-ES" sz="2000" b="1" dirty="0">
              <a:solidFill>
                <a:srgbClr val="0000FF"/>
              </a:solidFill>
              <a:latin typeface="+mj-lt"/>
              <a:cs typeface="Times New Roman"/>
            </a:endParaRPr>
          </a:p>
        </p:txBody>
      </p:sp>
      <p:pic>
        <p:nvPicPr>
          <p:cNvPr id="13" name="Picture 12" descr="fig3_paperII_nature.jpg"/>
          <p:cNvPicPr>
            <a:picLocks noChangeAspect="1"/>
          </p:cNvPicPr>
          <p:nvPr/>
        </p:nvPicPr>
        <p:blipFill rotWithShape="1">
          <a:blip r:embed="rId7">
            <a:extLst>
              <a:ext uri="{28A0092B-C50C-407E-A947-70E740481C1C}">
                <a14:useLocalDpi xmlns:a14="http://schemas.microsoft.com/office/drawing/2010/main" val="0"/>
              </a:ext>
            </a:extLst>
          </a:blip>
          <a:srcRect l="8954" t="4081" r="8452" b="53431"/>
          <a:stretch/>
        </p:blipFill>
        <p:spPr>
          <a:xfrm>
            <a:off x="284053" y="2215748"/>
            <a:ext cx="8442482" cy="2320041"/>
          </a:xfrm>
          <a:prstGeom prst="rect">
            <a:avLst/>
          </a:prstGeom>
        </p:spPr>
      </p:pic>
      <p:sp>
        <p:nvSpPr>
          <p:cNvPr id="5" name="Rectangle 4"/>
          <p:cNvSpPr/>
          <p:nvPr/>
        </p:nvSpPr>
        <p:spPr>
          <a:xfrm>
            <a:off x="133673" y="1844069"/>
            <a:ext cx="8857704" cy="3219529"/>
          </a:xfrm>
          <a:prstGeom prst="rect">
            <a:avLst/>
          </a:prstGeom>
          <a:solidFill>
            <a:schemeClr val="bg1">
              <a:lumMod val="65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n 28"/>
          <p:cNvSpPr>
            <a:spLocks noChangeAspect="1"/>
          </p:cNvSpPr>
          <p:nvPr/>
        </p:nvSpPr>
        <p:spPr>
          <a:xfrm>
            <a:off x="752708" y="2718988"/>
            <a:ext cx="346440" cy="34644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30" name="TextBox 29"/>
          <p:cNvSpPr txBox="1"/>
          <p:nvPr/>
        </p:nvSpPr>
        <p:spPr>
          <a:xfrm>
            <a:off x="1079451" y="4112656"/>
            <a:ext cx="1787669" cy="369332"/>
          </a:xfrm>
          <a:prstGeom prst="rect">
            <a:avLst/>
          </a:prstGeom>
          <a:noFill/>
        </p:spPr>
        <p:txBody>
          <a:bodyPr wrap="none" rtlCol="0">
            <a:spAutoFit/>
          </a:bodyPr>
          <a:lstStyle/>
          <a:p>
            <a:r>
              <a:rPr lang="en-US" sz="1800" b="1" dirty="0" smtClean="0"/>
              <a:t>WES feedback</a:t>
            </a:r>
            <a:endParaRPr lang="en-US" sz="1800" b="1" dirty="0"/>
          </a:p>
        </p:txBody>
      </p:sp>
      <p:cxnSp>
        <p:nvCxnSpPr>
          <p:cNvPr id="31" name="Straight Connector 30"/>
          <p:cNvCxnSpPr/>
          <p:nvPr/>
        </p:nvCxnSpPr>
        <p:spPr>
          <a:xfrm flipV="1">
            <a:off x="761536" y="3222973"/>
            <a:ext cx="7199506" cy="3494"/>
          </a:xfrm>
          <a:prstGeom prst="line">
            <a:avLst/>
          </a:prstGeom>
          <a:ln>
            <a:solidFill>
              <a:srgbClr val="000090"/>
            </a:solidFill>
            <a:prstDash val="sysDash"/>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1254881" y="2718988"/>
            <a:ext cx="1238131" cy="4657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1272903" y="3300507"/>
            <a:ext cx="1238131" cy="443788"/>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34" name="Left Arrow 33"/>
          <p:cNvSpPr/>
          <p:nvPr/>
        </p:nvSpPr>
        <p:spPr>
          <a:xfrm>
            <a:off x="2652792" y="3498265"/>
            <a:ext cx="978408" cy="335368"/>
          </a:xfrm>
          <a:prstGeom prst="leftArrow">
            <a:avLst/>
          </a:prstGeom>
          <a:noFill/>
          <a:ln w="28575" cmpd="sng">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5" name="Left Arrow 34"/>
          <p:cNvSpPr/>
          <p:nvPr/>
        </p:nvSpPr>
        <p:spPr>
          <a:xfrm>
            <a:off x="2652792" y="2664828"/>
            <a:ext cx="978408" cy="335368"/>
          </a:xfrm>
          <a:prstGeom prst="leftArrow">
            <a:avLst/>
          </a:prstGeom>
          <a:noFill/>
          <a:ln w="28575" cmpd="sng">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6" name="Left Arrow 35"/>
          <p:cNvSpPr/>
          <p:nvPr/>
        </p:nvSpPr>
        <p:spPr>
          <a:xfrm rot="5400000">
            <a:off x="1471657" y="3068339"/>
            <a:ext cx="627568" cy="335368"/>
          </a:xfrm>
          <a:prstGeom prst="leftArrow">
            <a:avLst/>
          </a:prstGeom>
          <a:noFill/>
          <a:ln w="381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7" name="TextBox 36">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36099291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7" y="92129"/>
            <a:ext cx="8404627" cy="523220"/>
          </a:xfrm>
          <a:prstGeom prst="rect">
            <a:avLst/>
          </a:prstGeom>
          <a:noFill/>
        </p:spPr>
        <p:txBody>
          <a:bodyPr wrap="square" rtlCol="0">
            <a:spAutoFit/>
          </a:bodyPr>
          <a:lstStyle/>
          <a:p>
            <a:r>
              <a:rPr lang="es-ES" sz="2800" b="1" dirty="0" err="1" smtClean="0">
                <a:solidFill>
                  <a:srgbClr val="0000FF"/>
                </a:solidFill>
                <a:latin typeface="+mj-lt"/>
                <a:cs typeface="Times New Roman"/>
              </a:rPr>
              <a:t>Motivation</a:t>
            </a:r>
            <a:endParaRPr lang="es-ES" sz="2800" b="1" dirty="0">
              <a:solidFill>
                <a:srgbClr val="0000FF"/>
              </a:solidFill>
              <a:latin typeface="+mj-lt"/>
              <a:cs typeface="Times New Roman"/>
            </a:endParaRPr>
          </a:p>
        </p:txBody>
      </p:sp>
      <p:sp>
        <p:nvSpPr>
          <p:cNvPr id="7" name="CuadroTexto 6"/>
          <p:cNvSpPr txBox="1"/>
          <p:nvPr/>
        </p:nvSpPr>
        <p:spPr>
          <a:xfrm>
            <a:off x="4348099" y="158977"/>
            <a:ext cx="4831245" cy="400110"/>
          </a:xfrm>
          <a:prstGeom prst="rect">
            <a:avLst/>
          </a:prstGeom>
          <a:noFill/>
        </p:spPr>
        <p:txBody>
          <a:bodyPr wrap="none" rtlCol="0">
            <a:spAutoFit/>
          </a:bodyPr>
          <a:lstStyle/>
          <a:p>
            <a:r>
              <a:rPr lang="es-ES" sz="2000" b="1" dirty="0" err="1" smtClean="0">
                <a:solidFill>
                  <a:srgbClr val="0000FF"/>
                </a:solidFill>
              </a:rPr>
              <a:t>Annual</a:t>
            </a:r>
            <a:r>
              <a:rPr lang="es-ES" sz="2000" b="1" dirty="0" smtClean="0">
                <a:solidFill>
                  <a:srgbClr val="0000FF"/>
                </a:solidFill>
              </a:rPr>
              <a:t> </a:t>
            </a:r>
            <a:r>
              <a:rPr lang="es-ES" sz="2000" b="1" dirty="0" err="1" smtClean="0">
                <a:solidFill>
                  <a:srgbClr val="0000FF"/>
                </a:solidFill>
              </a:rPr>
              <a:t>cycle</a:t>
            </a:r>
            <a:r>
              <a:rPr lang="es-ES" sz="2000" b="1" dirty="0" smtClean="0">
                <a:solidFill>
                  <a:srgbClr val="0000FF"/>
                </a:solidFill>
              </a:rPr>
              <a:t> </a:t>
            </a:r>
            <a:r>
              <a:rPr lang="es-ES" sz="2000" b="1" dirty="0" err="1" smtClean="0">
                <a:solidFill>
                  <a:srgbClr val="0000FF"/>
                </a:solidFill>
              </a:rPr>
              <a:t>eastern</a:t>
            </a:r>
            <a:r>
              <a:rPr lang="es-ES" sz="2000" b="1" dirty="0" smtClean="0">
                <a:solidFill>
                  <a:srgbClr val="0000FF"/>
                </a:solidFill>
              </a:rPr>
              <a:t> Tropical </a:t>
            </a:r>
            <a:r>
              <a:rPr lang="es-ES" sz="2000" b="1" dirty="0" err="1" smtClean="0">
                <a:solidFill>
                  <a:srgbClr val="0000FF"/>
                </a:solidFill>
              </a:rPr>
              <a:t>Atlantic</a:t>
            </a:r>
            <a:endParaRPr lang="es-ES" sz="2000" b="1" dirty="0">
              <a:solidFill>
                <a:srgbClr val="0000FF"/>
              </a:solidFill>
            </a:endParaRPr>
          </a:p>
        </p:txBody>
      </p:sp>
      <p:cxnSp>
        <p:nvCxnSpPr>
          <p:cNvPr id="9" name="Conector recto 8"/>
          <p:cNvCxnSpPr/>
          <p:nvPr/>
        </p:nvCxnSpPr>
        <p:spPr>
          <a:xfrm>
            <a:off x="317471"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6" name="TextBox 5">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8" name="TextBox 7">
            <a:hlinkClick r:id="rId4"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
        <p:nvSpPr>
          <p:cNvPr id="10" name="TextBox 9">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2" name="TextBox 11">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11" name="TextBox 10">
            <a:hlinkClick r:id="rId7"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pic>
        <p:nvPicPr>
          <p:cNvPr id="17" name="Picture 16" descr="fig1_MAM_SST_PRECT_winds.tif"/>
          <p:cNvPicPr>
            <a:picLocks noChangeAspect="1"/>
          </p:cNvPicPr>
          <p:nvPr/>
        </p:nvPicPr>
        <p:blipFill rotWithShape="1">
          <a:blip r:embed="rId8">
            <a:extLst>
              <a:ext uri="{28A0092B-C50C-407E-A947-70E740481C1C}">
                <a14:useLocalDpi xmlns:a14="http://schemas.microsoft.com/office/drawing/2010/main" val="0"/>
              </a:ext>
            </a:extLst>
          </a:blip>
          <a:srcRect l="46667" t="5187" r="4630" b="48431"/>
          <a:stretch/>
        </p:blipFill>
        <p:spPr>
          <a:xfrm>
            <a:off x="402584" y="980363"/>
            <a:ext cx="3758336" cy="2495638"/>
          </a:xfrm>
          <a:prstGeom prst="rect">
            <a:avLst/>
          </a:prstGeom>
        </p:spPr>
      </p:pic>
      <p:sp>
        <p:nvSpPr>
          <p:cNvPr id="19" name="TextBox 18"/>
          <p:cNvSpPr txBox="1"/>
          <p:nvPr/>
        </p:nvSpPr>
        <p:spPr>
          <a:xfrm>
            <a:off x="1711939" y="774256"/>
            <a:ext cx="775385" cy="369332"/>
          </a:xfrm>
          <a:prstGeom prst="rect">
            <a:avLst/>
          </a:prstGeom>
          <a:noFill/>
        </p:spPr>
        <p:txBody>
          <a:bodyPr wrap="none" rtlCol="0">
            <a:spAutoFit/>
          </a:bodyPr>
          <a:lstStyle/>
          <a:p>
            <a:r>
              <a:rPr lang="en-US" dirty="0" smtClean="0"/>
              <a:t>Spring</a:t>
            </a:r>
            <a:endParaRPr lang="en-US" dirty="0"/>
          </a:p>
        </p:txBody>
      </p:sp>
      <p:sp>
        <p:nvSpPr>
          <p:cNvPr id="20" name="Sun 19"/>
          <p:cNvSpPr/>
          <p:nvPr/>
        </p:nvSpPr>
        <p:spPr>
          <a:xfrm>
            <a:off x="51022" y="1888952"/>
            <a:ext cx="508000" cy="508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hlinkClick r:id="rId9"/>
          </p:cNvPr>
          <p:cNvSpPr/>
          <p:nvPr/>
        </p:nvSpPr>
        <p:spPr>
          <a:xfrm>
            <a:off x="2679633" y="3372248"/>
            <a:ext cx="1824730" cy="31751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fig1_JJA_SST_PRECT_winds.tif"/>
          <p:cNvPicPr>
            <a:picLocks noChangeAspect="1"/>
          </p:cNvPicPr>
          <p:nvPr/>
        </p:nvPicPr>
        <p:blipFill rotWithShape="1">
          <a:blip r:embed="rId10">
            <a:extLst>
              <a:ext uri="{28A0092B-C50C-407E-A947-70E740481C1C}">
                <a14:useLocalDpi xmlns:a14="http://schemas.microsoft.com/office/drawing/2010/main" val="0"/>
              </a:ext>
            </a:extLst>
          </a:blip>
          <a:srcRect l="2592" t="52329" r="52038" b="2908"/>
          <a:stretch/>
        </p:blipFill>
        <p:spPr>
          <a:xfrm>
            <a:off x="317471" y="3646601"/>
            <a:ext cx="3645476" cy="2520000"/>
          </a:xfrm>
          <a:prstGeom prst="rect">
            <a:avLst/>
          </a:prstGeom>
        </p:spPr>
      </p:pic>
      <p:sp>
        <p:nvSpPr>
          <p:cNvPr id="23" name="TextBox 22"/>
          <p:cNvSpPr txBox="1"/>
          <p:nvPr/>
        </p:nvSpPr>
        <p:spPr>
          <a:xfrm>
            <a:off x="1564723" y="3476001"/>
            <a:ext cx="976124" cy="369332"/>
          </a:xfrm>
          <a:prstGeom prst="rect">
            <a:avLst/>
          </a:prstGeom>
          <a:noFill/>
        </p:spPr>
        <p:txBody>
          <a:bodyPr wrap="none" rtlCol="0">
            <a:spAutoFit/>
          </a:bodyPr>
          <a:lstStyle/>
          <a:p>
            <a:r>
              <a:rPr lang="en-US" dirty="0" smtClean="0"/>
              <a:t>Summer</a:t>
            </a:r>
            <a:endParaRPr lang="en-US" dirty="0"/>
          </a:p>
        </p:txBody>
      </p:sp>
      <p:sp>
        <p:nvSpPr>
          <p:cNvPr id="24" name="Sun 23"/>
          <p:cNvSpPr/>
          <p:nvPr/>
        </p:nvSpPr>
        <p:spPr>
          <a:xfrm>
            <a:off x="33418" y="4423648"/>
            <a:ext cx="508000" cy="508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hlinkClick r:id="" action="ppaction://hlinkshowjump?jump=lastslide"/>
          </p:cNvPr>
          <p:cNvSpPr txBox="1"/>
          <p:nvPr/>
        </p:nvSpPr>
        <p:spPr>
          <a:xfrm>
            <a:off x="2782408" y="3375732"/>
            <a:ext cx="1824730" cy="307777"/>
          </a:xfrm>
          <a:prstGeom prst="rect">
            <a:avLst/>
          </a:prstGeom>
          <a:noFill/>
        </p:spPr>
        <p:txBody>
          <a:bodyPr wrap="none" rtlCol="0">
            <a:spAutoFit/>
          </a:bodyPr>
          <a:lstStyle/>
          <a:p>
            <a:r>
              <a:rPr lang="en-US" sz="1400" b="1" i="1" dirty="0" err="1" smtClean="0">
                <a:solidFill>
                  <a:srgbClr val="0000FF"/>
                </a:solidFill>
                <a:latin typeface="Arial"/>
                <a:cs typeface="Arial"/>
              </a:rPr>
              <a:t>Crespo</a:t>
            </a:r>
            <a:r>
              <a:rPr lang="en-US" sz="1400" b="1" i="1" dirty="0" smtClean="0">
                <a:solidFill>
                  <a:srgbClr val="0000FF"/>
                </a:solidFill>
                <a:latin typeface="Arial"/>
                <a:cs typeface="Arial"/>
              </a:rPr>
              <a:t> et al (2018)</a:t>
            </a:r>
            <a:endParaRPr lang="en-US" sz="1400" b="1" i="1" dirty="0">
              <a:solidFill>
                <a:srgbClr val="0000FF"/>
              </a:solidFill>
              <a:latin typeface="Arial"/>
              <a:cs typeface="Arial"/>
            </a:endParaRPr>
          </a:p>
        </p:txBody>
      </p:sp>
    </p:spTree>
    <p:extLst>
      <p:ext uri="{BB962C8B-B14F-4D97-AF65-F5344CB8AC3E}">
        <p14:creationId xmlns:p14="http://schemas.microsoft.com/office/powerpoint/2010/main" val="1460524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380298" y="183291"/>
            <a:ext cx="3391927" cy="400110"/>
          </a:xfrm>
          <a:prstGeom prst="rect">
            <a:avLst/>
          </a:prstGeom>
          <a:noFill/>
        </p:spPr>
        <p:txBody>
          <a:bodyPr wrap="square" rtlCol="0">
            <a:spAutoFit/>
          </a:bodyPr>
          <a:lstStyle/>
          <a:p>
            <a:r>
              <a:rPr lang="es-ES" sz="2000" b="1" dirty="0" smtClean="0">
                <a:solidFill>
                  <a:srgbClr val="0000FF"/>
                </a:solidFill>
                <a:latin typeface="+mj-lt"/>
                <a:cs typeface="Times New Roman"/>
              </a:rPr>
              <a:t>WES </a:t>
            </a:r>
            <a:r>
              <a:rPr lang="es-ES" sz="2000" b="1" dirty="0" err="1" smtClean="0">
                <a:solidFill>
                  <a:srgbClr val="0000FF"/>
                </a:solidFill>
                <a:latin typeface="+mj-lt"/>
                <a:cs typeface="Times New Roman"/>
              </a:rPr>
              <a:t>feedback</a:t>
            </a:r>
            <a:r>
              <a:rPr lang="es-ES" sz="2000" b="1" dirty="0" smtClean="0">
                <a:solidFill>
                  <a:srgbClr val="0000FF"/>
                </a:solidFill>
                <a:latin typeface="+mj-lt"/>
                <a:cs typeface="Times New Roman"/>
              </a:rPr>
              <a:t> in </a:t>
            </a:r>
            <a:r>
              <a:rPr lang="es-ES" sz="2000" b="1" dirty="0" err="1" smtClean="0">
                <a:solidFill>
                  <a:srgbClr val="0000FF"/>
                </a:solidFill>
                <a:latin typeface="+mj-lt"/>
                <a:cs typeface="Times New Roman"/>
              </a:rPr>
              <a:t>the</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west</a:t>
            </a:r>
            <a:endParaRPr lang="es-ES" sz="20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sp>
        <p:nvSpPr>
          <p:cNvPr id="14" name="TextBox 13">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6" name="TextBox 15">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7" name="TextBox 16">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19" name="CuadroTexto 2"/>
          <p:cNvSpPr txBox="1"/>
          <p:nvPr/>
        </p:nvSpPr>
        <p:spPr>
          <a:xfrm>
            <a:off x="2203103" y="1443959"/>
            <a:ext cx="4812192" cy="400110"/>
          </a:xfrm>
          <a:prstGeom prst="rect">
            <a:avLst/>
          </a:prstGeom>
          <a:noFill/>
        </p:spPr>
        <p:txBody>
          <a:bodyPr wrap="square" rtlCol="0">
            <a:spAutoFit/>
          </a:bodyPr>
          <a:lstStyle/>
          <a:p>
            <a:pPr algn="ctr"/>
            <a:r>
              <a:rPr lang="es-ES" sz="2000" b="1" dirty="0" err="1" smtClean="0">
                <a:solidFill>
                  <a:srgbClr val="0000FF"/>
                </a:solidFill>
                <a:latin typeface="+mj-lt"/>
                <a:cs typeface="Times New Roman"/>
              </a:rPr>
              <a:t>Wind</a:t>
            </a:r>
            <a:r>
              <a:rPr lang="es-ES" sz="2000" b="1" dirty="0" smtClean="0">
                <a:solidFill>
                  <a:srgbClr val="0000FF"/>
                </a:solidFill>
                <a:latin typeface="+mj-lt"/>
                <a:cs typeface="Times New Roman"/>
              </a:rPr>
              <a:t>-</a:t>
            </a:r>
            <a:r>
              <a:rPr lang="es-ES" sz="2000" b="1" dirty="0" err="1" smtClean="0">
                <a:solidFill>
                  <a:srgbClr val="0000FF"/>
                </a:solidFill>
                <a:latin typeface="+mj-lt"/>
                <a:cs typeface="Times New Roman"/>
              </a:rPr>
              <a:t>Evaporation</a:t>
            </a:r>
            <a:r>
              <a:rPr lang="es-ES" sz="2000" b="1" dirty="0" smtClean="0">
                <a:solidFill>
                  <a:srgbClr val="0000FF"/>
                </a:solidFill>
                <a:latin typeface="+mj-lt"/>
                <a:cs typeface="Times New Roman"/>
              </a:rPr>
              <a:t>-SST </a:t>
            </a:r>
            <a:r>
              <a:rPr lang="es-ES" sz="2000" b="1" dirty="0" err="1" smtClean="0">
                <a:solidFill>
                  <a:srgbClr val="0000FF"/>
                </a:solidFill>
                <a:latin typeface="+mj-lt"/>
                <a:cs typeface="Times New Roman"/>
              </a:rPr>
              <a:t>feedback</a:t>
            </a:r>
            <a:endParaRPr lang="es-ES" sz="2000" b="1" dirty="0">
              <a:solidFill>
                <a:srgbClr val="0000FF"/>
              </a:solidFill>
              <a:latin typeface="+mj-lt"/>
              <a:cs typeface="Times New Roman"/>
            </a:endParaRPr>
          </a:p>
        </p:txBody>
      </p:sp>
      <p:pic>
        <p:nvPicPr>
          <p:cNvPr id="13" name="Picture 12" descr="fig3_paperII_nature.jpg"/>
          <p:cNvPicPr>
            <a:picLocks noChangeAspect="1"/>
          </p:cNvPicPr>
          <p:nvPr/>
        </p:nvPicPr>
        <p:blipFill rotWithShape="1">
          <a:blip r:embed="rId7">
            <a:extLst>
              <a:ext uri="{28A0092B-C50C-407E-A947-70E740481C1C}">
                <a14:useLocalDpi xmlns:a14="http://schemas.microsoft.com/office/drawing/2010/main" val="0"/>
              </a:ext>
            </a:extLst>
          </a:blip>
          <a:srcRect l="8954" t="4081" r="8452" b="53431"/>
          <a:stretch/>
        </p:blipFill>
        <p:spPr>
          <a:xfrm>
            <a:off x="284053" y="2215748"/>
            <a:ext cx="8442482" cy="2320041"/>
          </a:xfrm>
          <a:prstGeom prst="rect">
            <a:avLst/>
          </a:prstGeom>
        </p:spPr>
      </p:pic>
      <p:sp>
        <p:nvSpPr>
          <p:cNvPr id="5" name="Rectangle 4"/>
          <p:cNvSpPr/>
          <p:nvPr/>
        </p:nvSpPr>
        <p:spPr>
          <a:xfrm>
            <a:off x="133673" y="1844069"/>
            <a:ext cx="8857704" cy="3219529"/>
          </a:xfrm>
          <a:prstGeom prst="rect">
            <a:avLst/>
          </a:prstGeom>
          <a:solidFill>
            <a:schemeClr val="bg1">
              <a:lumMod val="65000"/>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Sun 28"/>
          <p:cNvSpPr>
            <a:spLocks noChangeAspect="1"/>
          </p:cNvSpPr>
          <p:nvPr/>
        </p:nvSpPr>
        <p:spPr>
          <a:xfrm>
            <a:off x="752708" y="2718988"/>
            <a:ext cx="346440" cy="34644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30" name="TextBox 29"/>
          <p:cNvSpPr txBox="1"/>
          <p:nvPr/>
        </p:nvSpPr>
        <p:spPr>
          <a:xfrm>
            <a:off x="1079451" y="4112656"/>
            <a:ext cx="1787669" cy="369332"/>
          </a:xfrm>
          <a:prstGeom prst="rect">
            <a:avLst/>
          </a:prstGeom>
          <a:noFill/>
        </p:spPr>
        <p:txBody>
          <a:bodyPr wrap="none" rtlCol="0">
            <a:spAutoFit/>
          </a:bodyPr>
          <a:lstStyle/>
          <a:p>
            <a:r>
              <a:rPr lang="en-US" sz="1800" b="1" dirty="0" smtClean="0"/>
              <a:t>WES feedback</a:t>
            </a:r>
            <a:endParaRPr lang="en-US" sz="1800" b="1" dirty="0"/>
          </a:p>
        </p:txBody>
      </p:sp>
      <p:cxnSp>
        <p:nvCxnSpPr>
          <p:cNvPr id="31" name="Straight Connector 30"/>
          <p:cNvCxnSpPr/>
          <p:nvPr/>
        </p:nvCxnSpPr>
        <p:spPr>
          <a:xfrm flipV="1">
            <a:off x="761536" y="3222973"/>
            <a:ext cx="7199506" cy="3494"/>
          </a:xfrm>
          <a:prstGeom prst="line">
            <a:avLst/>
          </a:prstGeom>
          <a:ln>
            <a:solidFill>
              <a:srgbClr val="000090"/>
            </a:solidFill>
            <a:prstDash val="sysDash"/>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1254881" y="2718988"/>
            <a:ext cx="1238131" cy="46576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1272903" y="3300507"/>
            <a:ext cx="1238131" cy="443788"/>
          </a:xfrm>
          <a:prstGeom prst="ellipse">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34" name="Left Arrow 33"/>
          <p:cNvSpPr/>
          <p:nvPr/>
        </p:nvSpPr>
        <p:spPr>
          <a:xfrm>
            <a:off x="2652792" y="3498265"/>
            <a:ext cx="978408" cy="335368"/>
          </a:xfrm>
          <a:prstGeom prst="leftArrow">
            <a:avLst/>
          </a:prstGeom>
          <a:noFill/>
          <a:ln w="28575" cmpd="sng">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5" name="Left Arrow 34"/>
          <p:cNvSpPr/>
          <p:nvPr/>
        </p:nvSpPr>
        <p:spPr>
          <a:xfrm>
            <a:off x="2652792" y="2664828"/>
            <a:ext cx="978408" cy="335368"/>
          </a:xfrm>
          <a:prstGeom prst="leftArrow">
            <a:avLst/>
          </a:prstGeom>
          <a:noFill/>
          <a:ln w="28575" cmpd="sng">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36" name="Left Arrow 35"/>
          <p:cNvSpPr/>
          <p:nvPr/>
        </p:nvSpPr>
        <p:spPr>
          <a:xfrm rot="5400000">
            <a:off x="1471657" y="3068339"/>
            <a:ext cx="627568" cy="335368"/>
          </a:xfrm>
          <a:prstGeom prst="leftArrow">
            <a:avLst/>
          </a:prstGeom>
          <a:noFill/>
          <a:ln w="381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21" name="Left Arrow 20"/>
          <p:cNvSpPr/>
          <p:nvPr/>
        </p:nvSpPr>
        <p:spPr>
          <a:xfrm rot="1468277">
            <a:off x="1857203" y="3669598"/>
            <a:ext cx="978408" cy="335368"/>
          </a:xfrm>
          <a:prstGeom prst="leftArrow">
            <a:avLst/>
          </a:prstGeom>
          <a:noFill/>
          <a:ln w="28575"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22" name="Left Arrow 21"/>
          <p:cNvSpPr/>
          <p:nvPr/>
        </p:nvSpPr>
        <p:spPr>
          <a:xfrm rot="8849842">
            <a:off x="1760772" y="2414448"/>
            <a:ext cx="978408" cy="335368"/>
          </a:xfrm>
          <a:prstGeom prst="leftArrow">
            <a:avLst/>
          </a:prstGeom>
          <a:noFill/>
          <a:ln w="28575"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23" name="TextBox 22">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1201113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611684" y="183291"/>
            <a:ext cx="4177251" cy="400110"/>
          </a:xfrm>
          <a:prstGeom prst="rect">
            <a:avLst/>
          </a:prstGeom>
          <a:noFill/>
        </p:spPr>
        <p:txBody>
          <a:bodyPr wrap="square" rtlCol="0">
            <a:spAutoFit/>
          </a:bodyPr>
          <a:lstStyle/>
          <a:p>
            <a:r>
              <a:rPr lang="es-ES" sz="2000" b="1" dirty="0" smtClean="0">
                <a:solidFill>
                  <a:srgbClr val="0000FF"/>
                </a:solidFill>
                <a:latin typeface="+mj-lt"/>
                <a:cs typeface="Times New Roman"/>
              </a:rPr>
              <a:t>Dynamics of </a:t>
            </a:r>
            <a:r>
              <a:rPr lang="es-ES" sz="2000" b="1" dirty="0" err="1" smtClean="0">
                <a:solidFill>
                  <a:srgbClr val="0000FF"/>
                </a:solidFill>
                <a:latin typeface="+mj-lt"/>
                <a:cs typeface="Times New Roman"/>
              </a:rPr>
              <a:t>the</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seasonal</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cycle</a:t>
            </a:r>
            <a:endParaRPr lang="es-ES" sz="20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sp>
        <p:nvSpPr>
          <p:cNvPr id="14" name="TextBox 13">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6" name="TextBox 15">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7" name="TextBox 16">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20" name="Picture 19" descr="TA_SC_schematics_WES_fig4_nature_latest.pdf"/>
          <p:cNvPicPr>
            <a:picLocks noChangeAspect="1"/>
          </p:cNvPicPr>
          <p:nvPr/>
        </p:nvPicPr>
        <p:blipFill rotWithShape="1">
          <a:blip r:embed="rId7">
            <a:extLst>
              <a:ext uri="{28A0092B-C50C-407E-A947-70E740481C1C}">
                <a14:useLocalDpi xmlns:a14="http://schemas.microsoft.com/office/drawing/2010/main" val="0"/>
              </a:ext>
            </a:extLst>
          </a:blip>
          <a:srcRect t="25830" b="26652"/>
          <a:stretch/>
        </p:blipFill>
        <p:spPr>
          <a:xfrm>
            <a:off x="68893" y="1804822"/>
            <a:ext cx="8822230" cy="3144078"/>
          </a:xfrm>
          <a:prstGeom prst="rect">
            <a:avLst/>
          </a:prstGeom>
        </p:spPr>
      </p:pic>
      <p:sp>
        <p:nvSpPr>
          <p:cNvPr id="21" name="TextBox 20">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39221474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611684" y="183291"/>
            <a:ext cx="4177251" cy="400110"/>
          </a:xfrm>
          <a:prstGeom prst="rect">
            <a:avLst/>
          </a:prstGeom>
          <a:noFill/>
        </p:spPr>
        <p:txBody>
          <a:bodyPr wrap="square" rtlCol="0">
            <a:spAutoFit/>
          </a:bodyPr>
          <a:lstStyle/>
          <a:p>
            <a:r>
              <a:rPr lang="es-ES" sz="2000" b="1" dirty="0" smtClean="0">
                <a:solidFill>
                  <a:srgbClr val="0000FF"/>
                </a:solidFill>
                <a:latin typeface="+mj-lt"/>
                <a:cs typeface="Times New Roman"/>
              </a:rPr>
              <a:t>Dynamics of </a:t>
            </a:r>
            <a:r>
              <a:rPr lang="es-ES" sz="2000" b="1" dirty="0" err="1" smtClean="0">
                <a:solidFill>
                  <a:srgbClr val="0000FF"/>
                </a:solidFill>
                <a:latin typeface="+mj-lt"/>
                <a:cs typeface="Times New Roman"/>
              </a:rPr>
              <a:t>the</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seasonal</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cycle</a:t>
            </a:r>
            <a:endParaRPr lang="es-ES" sz="20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sp>
        <p:nvSpPr>
          <p:cNvPr id="14" name="TextBox 13">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6" name="TextBox 15">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7" name="TextBox 16">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20" name="Picture 19" descr="TA_SC_schematics_WES_fig4_nature_latest.pdf"/>
          <p:cNvPicPr>
            <a:picLocks noChangeAspect="1"/>
          </p:cNvPicPr>
          <p:nvPr/>
        </p:nvPicPr>
        <p:blipFill rotWithShape="1">
          <a:blip r:embed="rId7">
            <a:extLst>
              <a:ext uri="{28A0092B-C50C-407E-A947-70E740481C1C}">
                <a14:useLocalDpi xmlns:a14="http://schemas.microsoft.com/office/drawing/2010/main" val="0"/>
              </a:ext>
            </a:extLst>
          </a:blip>
          <a:srcRect t="25830" b="26652"/>
          <a:stretch/>
        </p:blipFill>
        <p:spPr>
          <a:xfrm>
            <a:off x="68893" y="1804822"/>
            <a:ext cx="8822230" cy="3144078"/>
          </a:xfrm>
          <a:prstGeom prst="rect">
            <a:avLst/>
          </a:prstGeom>
        </p:spPr>
      </p:pic>
      <p:sp>
        <p:nvSpPr>
          <p:cNvPr id="19" name="Rectangle 18"/>
          <p:cNvSpPr/>
          <p:nvPr/>
        </p:nvSpPr>
        <p:spPr>
          <a:xfrm>
            <a:off x="267344" y="3375783"/>
            <a:ext cx="4177251" cy="1914807"/>
          </a:xfrm>
          <a:prstGeom prst="rect">
            <a:avLst/>
          </a:prstGeom>
          <a:solidFill>
            <a:srgbClr val="FFFFFF">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444595" y="1804822"/>
            <a:ext cx="4344340" cy="3144078"/>
          </a:xfrm>
          <a:prstGeom prst="rect">
            <a:avLst/>
          </a:prstGeom>
          <a:solidFill>
            <a:srgbClr val="FFFFFF">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80178" y="743370"/>
            <a:ext cx="7728834" cy="1077218"/>
          </a:xfrm>
          <a:prstGeom prst="rect">
            <a:avLst/>
          </a:prstGeom>
          <a:noFill/>
        </p:spPr>
        <p:txBody>
          <a:bodyPr wrap="square" rtlCol="0">
            <a:spAutoFit/>
          </a:bodyPr>
          <a:lstStyle/>
          <a:p>
            <a:endParaRPr lang="en-US" sz="1600" dirty="0">
              <a:solidFill>
                <a:schemeClr val="tx1"/>
              </a:solidFill>
            </a:endParaRPr>
          </a:p>
          <a:p>
            <a:pPr marL="285750" indent="-285750">
              <a:buFont typeface="Arial"/>
              <a:buChar char="•"/>
            </a:pPr>
            <a:r>
              <a:rPr lang="en-US" sz="1600" dirty="0">
                <a:solidFill>
                  <a:schemeClr val="tx1"/>
                </a:solidFill>
              </a:rPr>
              <a:t>Active </a:t>
            </a:r>
            <a:r>
              <a:rPr lang="en-US" sz="1600" b="1" dirty="0" smtClean="0">
                <a:solidFill>
                  <a:schemeClr val="tx1"/>
                </a:solidFill>
              </a:rPr>
              <a:t>WES </a:t>
            </a:r>
            <a:r>
              <a:rPr lang="en-US" sz="1600" b="1" dirty="0">
                <a:solidFill>
                  <a:schemeClr val="tx1"/>
                </a:solidFill>
              </a:rPr>
              <a:t>feedback </a:t>
            </a:r>
            <a:r>
              <a:rPr lang="en-US" sz="1600" dirty="0">
                <a:solidFill>
                  <a:schemeClr val="tx1"/>
                </a:solidFill>
              </a:rPr>
              <a:t>in the western equatorial Atlantic</a:t>
            </a:r>
            <a:r>
              <a:rPr lang="en-US" sz="1600" dirty="0" smtClean="0">
                <a:solidFill>
                  <a:schemeClr val="tx1"/>
                </a:solidFill>
              </a:rPr>
              <a:t>. </a:t>
            </a:r>
          </a:p>
          <a:p>
            <a:pPr lvl="1"/>
            <a:r>
              <a:rPr lang="en-US" sz="1600" dirty="0">
                <a:solidFill>
                  <a:schemeClr val="tx1"/>
                </a:solidFill>
              </a:rPr>
              <a:t>	</a:t>
            </a:r>
            <a:r>
              <a:rPr lang="en-US" sz="1600" dirty="0" smtClean="0">
                <a:solidFill>
                  <a:schemeClr val="tx1"/>
                </a:solidFill>
              </a:rPr>
              <a:t>Westerly wind </a:t>
            </a:r>
            <a:r>
              <a:rPr lang="es-ES_tradnl" sz="1600" dirty="0">
                <a:solidFill>
                  <a:schemeClr val="tx1"/>
                </a:solidFill>
              </a:rPr>
              <a:t>-</a:t>
            </a:r>
            <a:r>
              <a:rPr lang="en-US" sz="1600" dirty="0" smtClean="0">
                <a:solidFill>
                  <a:schemeClr val="tx1"/>
                </a:solidFill>
              </a:rPr>
              <a:t> less evaporation - warmer SST </a:t>
            </a:r>
            <a:endParaRPr lang="en-US" sz="1600" dirty="0">
              <a:solidFill>
                <a:schemeClr val="tx1"/>
              </a:solidFill>
            </a:endParaRPr>
          </a:p>
          <a:p>
            <a:pPr marL="285750" indent="-285750">
              <a:buFont typeface="Arial"/>
              <a:buChar char="•"/>
            </a:pPr>
            <a:endParaRPr lang="en-US" sz="1600" dirty="0">
              <a:solidFill>
                <a:schemeClr val="tx1"/>
              </a:solidFill>
            </a:endParaRPr>
          </a:p>
        </p:txBody>
      </p:sp>
      <p:sp>
        <p:nvSpPr>
          <p:cNvPr id="23" name="TextBox 22"/>
          <p:cNvSpPr txBox="1"/>
          <p:nvPr/>
        </p:nvSpPr>
        <p:spPr>
          <a:xfrm>
            <a:off x="580178" y="5146037"/>
            <a:ext cx="7728834" cy="1077218"/>
          </a:xfrm>
          <a:prstGeom prst="rect">
            <a:avLst/>
          </a:prstGeom>
          <a:noFill/>
        </p:spPr>
        <p:txBody>
          <a:bodyPr wrap="square" rtlCol="0">
            <a:spAutoFit/>
          </a:bodyPr>
          <a:lstStyle/>
          <a:p>
            <a:endParaRPr lang="en-US" sz="1600" dirty="0">
              <a:solidFill>
                <a:schemeClr val="tx1"/>
              </a:solidFill>
            </a:endParaRPr>
          </a:p>
          <a:p>
            <a:pPr marL="285750" indent="-285750">
              <a:buFont typeface="Arial"/>
              <a:buChar char="•"/>
            </a:pPr>
            <a:r>
              <a:rPr lang="es-ES_tradnl" sz="1600" dirty="0" err="1" smtClean="0">
                <a:solidFill>
                  <a:schemeClr val="tx1"/>
                </a:solidFill>
              </a:rPr>
              <a:t>Westerly</a:t>
            </a:r>
            <a:r>
              <a:rPr lang="es-ES_tradnl" sz="1600" dirty="0" smtClean="0">
                <a:solidFill>
                  <a:schemeClr val="tx1"/>
                </a:solidFill>
              </a:rPr>
              <a:t> </a:t>
            </a:r>
            <a:r>
              <a:rPr lang="es-ES_tradnl" sz="1600" dirty="0" err="1" smtClean="0">
                <a:solidFill>
                  <a:schemeClr val="tx1"/>
                </a:solidFill>
              </a:rPr>
              <a:t>wind</a:t>
            </a:r>
            <a:r>
              <a:rPr lang="es-ES_tradnl" sz="1600" dirty="0" smtClean="0">
                <a:solidFill>
                  <a:schemeClr val="tx1"/>
                </a:solidFill>
              </a:rPr>
              <a:t> </a:t>
            </a:r>
            <a:r>
              <a:rPr lang="es-ES_tradnl" sz="1600" dirty="0" err="1" smtClean="0">
                <a:solidFill>
                  <a:schemeClr val="tx1"/>
                </a:solidFill>
              </a:rPr>
              <a:t>anomaly</a:t>
            </a:r>
            <a:r>
              <a:rPr lang="es-ES_tradnl" sz="1600" dirty="0" smtClean="0">
                <a:solidFill>
                  <a:schemeClr val="tx1"/>
                </a:solidFill>
              </a:rPr>
              <a:t> </a:t>
            </a:r>
            <a:r>
              <a:rPr lang="es-ES_tradnl" sz="1600" dirty="0" err="1" smtClean="0">
                <a:solidFill>
                  <a:schemeClr val="tx1"/>
                </a:solidFill>
              </a:rPr>
              <a:t>modifies</a:t>
            </a:r>
            <a:r>
              <a:rPr lang="es-ES_tradnl" sz="1600" dirty="0" smtClean="0">
                <a:solidFill>
                  <a:schemeClr val="tx1"/>
                </a:solidFill>
              </a:rPr>
              <a:t> sea </a:t>
            </a:r>
            <a:r>
              <a:rPr lang="es-ES_tradnl" sz="1600" dirty="0" err="1" smtClean="0">
                <a:solidFill>
                  <a:schemeClr val="tx1"/>
                </a:solidFill>
              </a:rPr>
              <a:t>level</a:t>
            </a:r>
            <a:r>
              <a:rPr lang="es-ES_tradnl" sz="1600" dirty="0" smtClean="0">
                <a:solidFill>
                  <a:schemeClr val="tx1"/>
                </a:solidFill>
              </a:rPr>
              <a:t> </a:t>
            </a:r>
            <a:r>
              <a:rPr lang="es-ES_tradnl" sz="1600" dirty="0" err="1" smtClean="0">
                <a:solidFill>
                  <a:schemeClr val="tx1"/>
                </a:solidFill>
              </a:rPr>
              <a:t>height</a:t>
            </a:r>
            <a:r>
              <a:rPr lang="es-ES_tradnl" sz="1600" dirty="0" smtClean="0">
                <a:solidFill>
                  <a:schemeClr val="tx1"/>
                </a:solidFill>
              </a:rPr>
              <a:t> </a:t>
            </a:r>
            <a:r>
              <a:rPr lang="es-ES_tradnl" sz="1600" dirty="0" err="1" smtClean="0">
                <a:solidFill>
                  <a:schemeClr val="tx1"/>
                </a:solidFill>
              </a:rPr>
              <a:t>generating</a:t>
            </a:r>
            <a:r>
              <a:rPr lang="es-ES_tradnl" sz="1600" dirty="0" smtClean="0">
                <a:solidFill>
                  <a:schemeClr val="tx1"/>
                </a:solidFill>
              </a:rPr>
              <a:t> </a:t>
            </a:r>
            <a:r>
              <a:rPr lang="es-ES_tradnl" sz="1600" dirty="0" err="1" smtClean="0">
                <a:solidFill>
                  <a:srgbClr val="008000"/>
                </a:solidFill>
              </a:rPr>
              <a:t>westward</a:t>
            </a:r>
            <a:r>
              <a:rPr lang="es-ES_tradnl" sz="1600" dirty="0" smtClean="0">
                <a:solidFill>
                  <a:srgbClr val="008000"/>
                </a:solidFill>
              </a:rPr>
              <a:t> travelling </a:t>
            </a:r>
            <a:r>
              <a:rPr lang="es-ES_tradnl" sz="1600" dirty="0" err="1" smtClean="0">
                <a:solidFill>
                  <a:srgbClr val="008000"/>
                </a:solidFill>
              </a:rPr>
              <a:t>Rossby</a:t>
            </a:r>
            <a:r>
              <a:rPr lang="es-ES_tradnl" sz="1600" dirty="0" smtClean="0">
                <a:solidFill>
                  <a:srgbClr val="008000"/>
                </a:solidFill>
              </a:rPr>
              <a:t> </a:t>
            </a:r>
            <a:r>
              <a:rPr lang="es-ES_tradnl" sz="1600" dirty="0" err="1" smtClean="0">
                <a:solidFill>
                  <a:srgbClr val="008000"/>
                </a:solidFill>
              </a:rPr>
              <a:t>waves</a:t>
            </a:r>
            <a:r>
              <a:rPr lang="es-ES_tradnl" sz="1600" dirty="0" smtClean="0">
                <a:solidFill>
                  <a:srgbClr val="008000"/>
                </a:solidFill>
              </a:rPr>
              <a:t> </a:t>
            </a:r>
            <a:r>
              <a:rPr lang="es-ES_tradnl" sz="1600" dirty="0" smtClean="0">
                <a:solidFill>
                  <a:schemeClr val="tx1"/>
                </a:solidFill>
              </a:rPr>
              <a:t>in </a:t>
            </a:r>
            <a:r>
              <a:rPr lang="es-ES_tradnl" sz="1600" dirty="0" err="1" smtClean="0">
                <a:solidFill>
                  <a:schemeClr val="tx1"/>
                </a:solidFill>
              </a:rPr>
              <a:t>the</a:t>
            </a:r>
            <a:r>
              <a:rPr lang="es-ES_tradnl" sz="1600" dirty="0" smtClean="0">
                <a:solidFill>
                  <a:schemeClr val="tx1"/>
                </a:solidFill>
              </a:rPr>
              <a:t> </a:t>
            </a:r>
            <a:r>
              <a:rPr lang="es-ES_tradnl" sz="1600" dirty="0" err="1" smtClean="0">
                <a:solidFill>
                  <a:schemeClr val="tx1"/>
                </a:solidFill>
              </a:rPr>
              <a:t>ocean</a:t>
            </a:r>
            <a:r>
              <a:rPr lang="es-ES_tradnl" sz="1600" dirty="0" smtClean="0">
                <a:solidFill>
                  <a:schemeClr val="tx1"/>
                </a:solidFill>
              </a:rPr>
              <a:t>.</a:t>
            </a:r>
            <a:endParaRPr lang="en-US" sz="1600" dirty="0">
              <a:solidFill>
                <a:schemeClr val="tx1"/>
              </a:solidFill>
            </a:endParaRPr>
          </a:p>
          <a:p>
            <a:pPr marL="285750" indent="-285750">
              <a:buFont typeface="Arial"/>
              <a:buChar char="•"/>
            </a:pPr>
            <a:endParaRPr lang="en-US" sz="1600" dirty="0">
              <a:solidFill>
                <a:schemeClr val="tx1"/>
              </a:solidFill>
            </a:endParaRPr>
          </a:p>
        </p:txBody>
      </p:sp>
      <p:sp>
        <p:nvSpPr>
          <p:cNvPr id="24" name="TextBox 23">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42330336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611684" y="183291"/>
            <a:ext cx="4177251" cy="400110"/>
          </a:xfrm>
          <a:prstGeom prst="rect">
            <a:avLst/>
          </a:prstGeom>
          <a:noFill/>
        </p:spPr>
        <p:txBody>
          <a:bodyPr wrap="square" rtlCol="0">
            <a:spAutoFit/>
          </a:bodyPr>
          <a:lstStyle/>
          <a:p>
            <a:r>
              <a:rPr lang="es-ES" sz="2000" b="1" dirty="0" smtClean="0">
                <a:solidFill>
                  <a:srgbClr val="0000FF"/>
                </a:solidFill>
                <a:latin typeface="+mj-lt"/>
                <a:cs typeface="Times New Roman"/>
              </a:rPr>
              <a:t>Dynamics of </a:t>
            </a:r>
            <a:r>
              <a:rPr lang="es-ES" sz="2000" b="1" dirty="0" err="1" smtClean="0">
                <a:solidFill>
                  <a:srgbClr val="0000FF"/>
                </a:solidFill>
                <a:latin typeface="+mj-lt"/>
                <a:cs typeface="Times New Roman"/>
              </a:rPr>
              <a:t>the</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seasonal</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cycle</a:t>
            </a:r>
            <a:endParaRPr lang="es-ES" sz="20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sp>
        <p:nvSpPr>
          <p:cNvPr id="14" name="TextBox 13">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6" name="TextBox 15">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7" name="TextBox 16">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20" name="Picture 19" descr="TA_SC_schematics_WES_fig4_nature_latest.pdf"/>
          <p:cNvPicPr>
            <a:picLocks noChangeAspect="1"/>
          </p:cNvPicPr>
          <p:nvPr/>
        </p:nvPicPr>
        <p:blipFill rotWithShape="1">
          <a:blip r:embed="rId7">
            <a:extLst>
              <a:ext uri="{28A0092B-C50C-407E-A947-70E740481C1C}">
                <a14:useLocalDpi xmlns:a14="http://schemas.microsoft.com/office/drawing/2010/main" val="0"/>
              </a:ext>
            </a:extLst>
          </a:blip>
          <a:srcRect t="25830" b="26652"/>
          <a:stretch/>
        </p:blipFill>
        <p:spPr>
          <a:xfrm>
            <a:off x="68893" y="1804822"/>
            <a:ext cx="8822230" cy="3144078"/>
          </a:xfrm>
          <a:prstGeom prst="rect">
            <a:avLst/>
          </a:prstGeom>
        </p:spPr>
      </p:pic>
      <p:sp>
        <p:nvSpPr>
          <p:cNvPr id="2" name="Rectangle 1"/>
          <p:cNvSpPr/>
          <p:nvPr/>
        </p:nvSpPr>
        <p:spPr>
          <a:xfrm>
            <a:off x="267344" y="3375732"/>
            <a:ext cx="8521591" cy="1914858"/>
          </a:xfrm>
          <a:prstGeom prst="rect">
            <a:avLst/>
          </a:prstGeom>
          <a:solidFill>
            <a:srgbClr val="FFFFFF">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67344" y="1487327"/>
            <a:ext cx="4177251" cy="1888405"/>
          </a:xfrm>
          <a:prstGeom prst="rect">
            <a:avLst/>
          </a:prstGeom>
          <a:solidFill>
            <a:srgbClr val="FFFFFF">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80178" y="864053"/>
            <a:ext cx="7728834" cy="830997"/>
          </a:xfrm>
          <a:prstGeom prst="rect">
            <a:avLst/>
          </a:prstGeom>
          <a:noFill/>
        </p:spPr>
        <p:txBody>
          <a:bodyPr wrap="square" rtlCol="0">
            <a:spAutoFit/>
          </a:bodyPr>
          <a:lstStyle/>
          <a:p>
            <a:pPr algn="just"/>
            <a:endParaRPr lang="en-US" sz="1600" dirty="0">
              <a:solidFill>
                <a:schemeClr val="tx1"/>
              </a:solidFill>
            </a:endParaRPr>
          </a:p>
          <a:p>
            <a:pPr marL="285750" indent="-285750" algn="just">
              <a:buFont typeface="Arial"/>
              <a:buChar char="•"/>
            </a:pPr>
            <a:r>
              <a:rPr lang="en-US" sz="1600" dirty="0" smtClean="0">
                <a:solidFill>
                  <a:schemeClr val="tx1"/>
                </a:solidFill>
              </a:rPr>
              <a:t>T</a:t>
            </a:r>
            <a:r>
              <a:rPr lang="es-ES_tradnl" sz="1600" dirty="0" smtClean="0">
                <a:solidFill>
                  <a:schemeClr val="tx1"/>
                </a:solidFill>
              </a:rPr>
              <a:t>he</a:t>
            </a:r>
            <a:r>
              <a:rPr lang="es-ES_tradnl" sz="1600" dirty="0" smtClean="0">
                <a:solidFill>
                  <a:srgbClr val="008000"/>
                </a:solidFill>
              </a:rPr>
              <a:t> </a:t>
            </a:r>
            <a:r>
              <a:rPr lang="es-ES_tradnl" sz="1600" dirty="0" err="1" smtClean="0"/>
              <a:t>westward</a:t>
            </a:r>
            <a:r>
              <a:rPr lang="es-ES_tradnl" sz="1600" dirty="0" smtClean="0"/>
              <a:t> travelling </a:t>
            </a:r>
            <a:r>
              <a:rPr lang="es-ES_tradnl" sz="1600" dirty="0" err="1" smtClean="0"/>
              <a:t>Rossby</a:t>
            </a:r>
            <a:r>
              <a:rPr lang="es-ES_tradnl" sz="1600" dirty="0" smtClean="0"/>
              <a:t> </a:t>
            </a:r>
            <a:r>
              <a:rPr lang="es-ES_tradnl" sz="1600" dirty="0" err="1" smtClean="0"/>
              <a:t>waves</a:t>
            </a:r>
            <a:r>
              <a:rPr lang="es-ES_tradnl" sz="1600" dirty="0" smtClean="0"/>
              <a:t> </a:t>
            </a:r>
            <a:r>
              <a:rPr lang="es-ES_tradnl" sz="1600" dirty="0" err="1" smtClean="0"/>
              <a:t>reach</a:t>
            </a:r>
            <a:r>
              <a:rPr lang="es-ES_tradnl" sz="1600" dirty="0" smtClean="0"/>
              <a:t> </a:t>
            </a:r>
            <a:r>
              <a:rPr lang="es-ES_tradnl" sz="1600" dirty="0" err="1" smtClean="0"/>
              <a:t>the</a:t>
            </a:r>
            <a:r>
              <a:rPr lang="es-ES_tradnl" sz="1600" dirty="0" smtClean="0"/>
              <a:t> western </a:t>
            </a:r>
            <a:r>
              <a:rPr lang="es-ES_tradnl" sz="1600" dirty="0" err="1" smtClean="0"/>
              <a:t>boundary</a:t>
            </a:r>
            <a:r>
              <a:rPr lang="es-ES_tradnl" sz="1600" dirty="0" smtClean="0"/>
              <a:t> and </a:t>
            </a:r>
            <a:r>
              <a:rPr lang="es-ES_tradnl" sz="1600" dirty="0" err="1" smtClean="0"/>
              <a:t>travel</a:t>
            </a:r>
            <a:r>
              <a:rPr lang="es-ES_tradnl" sz="1600" dirty="0" smtClean="0"/>
              <a:t> </a:t>
            </a:r>
            <a:r>
              <a:rPr lang="es-ES_tradnl" sz="1600" dirty="0" err="1" smtClean="0"/>
              <a:t>equatorward</a:t>
            </a:r>
            <a:r>
              <a:rPr lang="es-ES_tradnl" sz="1600" dirty="0" smtClean="0"/>
              <a:t> as </a:t>
            </a:r>
            <a:r>
              <a:rPr lang="es-ES_tradnl" sz="1600" dirty="0" err="1" smtClean="0">
                <a:solidFill>
                  <a:srgbClr val="008000"/>
                </a:solidFill>
              </a:rPr>
              <a:t>coastal</a:t>
            </a:r>
            <a:r>
              <a:rPr lang="es-ES_tradnl" sz="1600" dirty="0" smtClean="0">
                <a:solidFill>
                  <a:srgbClr val="008000"/>
                </a:solidFill>
              </a:rPr>
              <a:t> Kelvin </a:t>
            </a:r>
            <a:r>
              <a:rPr lang="es-ES_tradnl" sz="1600" dirty="0" err="1" smtClean="0">
                <a:solidFill>
                  <a:srgbClr val="008000"/>
                </a:solidFill>
              </a:rPr>
              <a:t>waves</a:t>
            </a:r>
            <a:r>
              <a:rPr lang="es-ES_tradnl" sz="1600" dirty="0" smtClean="0">
                <a:solidFill>
                  <a:srgbClr val="008000"/>
                </a:solidFill>
              </a:rPr>
              <a:t>. </a:t>
            </a:r>
            <a:endParaRPr lang="en-US" sz="1600" dirty="0">
              <a:solidFill>
                <a:schemeClr val="tx1"/>
              </a:solidFill>
            </a:endParaRPr>
          </a:p>
        </p:txBody>
      </p:sp>
      <p:sp>
        <p:nvSpPr>
          <p:cNvPr id="21" name="TextBox 20"/>
          <p:cNvSpPr txBox="1"/>
          <p:nvPr/>
        </p:nvSpPr>
        <p:spPr>
          <a:xfrm>
            <a:off x="732578" y="5173776"/>
            <a:ext cx="7728834" cy="830997"/>
          </a:xfrm>
          <a:prstGeom prst="rect">
            <a:avLst/>
          </a:prstGeom>
          <a:noFill/>
        </p:spPr>
        <p:txBody>
          <a:bodyPr wrap="square" rtlCol="0">
            <a:spAutoFit/>
          </a:bodyPr>
          <a:lstStyle/>
          <a:p>
            <a:pPr algn="just"/>
            <a:endParaRPr lang="en-US" sz="1600" dirty="0">
              <a:solidFill>
                <a:schemeClr val="tx1"/>
              </a:solidFill>
            </a:endParaRPr>
          </a:p>
          <a:p>
            <a:pPr marL="285750" indent="-285750" algn="just">
              <a:buFont typeface="Arial"/>
              <a:buChar char="•"/>
            </a:pPr>
            <a:r>
              <a:rPr lang="en-US" sz="1600" dirty="0" smtClean="0">
                <a:solidFill>
                  <a:schemeClr val="tx1"/>
                </a:solidFill>
              </a:rPr>
              <a:t>When t</a:t>
            </a:r>
            <a:r>
              <a:rPr lang="es-ES_tradnl" sz="1600" dirty="0" smtClean="0">
                <a:solidFill>
                  <a:schemeClr val="tx1"/>
                </a:solidFill>
              </a:rPr>
              <a:t>he</a:t>
            </a:r>
            <a:r>
              <a:rPr lang="es-ES_tradnl" sz="1600" dirty="0" smtClean="0">
                <a:solidFill>
                  <a:srgbClr val="008000"/>
                </a:solidFill>
              </a:rPr>
              <a:t> </a:t>
            </a:r>
            <a:r>
              <a:rPr lang="es-ES_tradnl" sz="1600" dirty="0" err="1" smtClean="0"/>
              <a:t>coastal</a:t>
            </a:r>
            <a:r>
              <a:rPr lang="es-ES_tradnl" sz="1600" dirty="0" smtClean="0"/>
              <a:t> Kelvin </a:t>
            </a:r>
            <a:r>
              <a:rPr lang="es-ES_tradnl" sz="1600" dirty="0" err="1" smtClean="0"/>
              <a:t>waves</a:t>
            </a:r>
            <a:r>
              <a:rPr lang="es-ES_tradnl" sz="1600" dirty="0" smtClean="0"/>
              <a:t> </a:t>
            </a:r>
            <a:r>
              <a:rPr lang="es-ES_tradnl" sz="1600" dirty="0" err="1" smtClean="0"/>
              <a:t>reach</a:t>
            </a:r>
            <a:r>
              <a:rPr lang="es-ES_tradnl" sz="1600" dirty="0" smtClean="0"/>
              <a:t> </a:t>
            </a:r>
            <a:r>
              <a:rPr lang="es-ES_tradnl" sz="1600" dirty="0" err="1" smtClean="0"/>
              <a:t>the</a:t>
            </a:r>
            <a:r>
              <a:rPr lang="es-ES_tradnl" sz="1600" dirty="0" smtClean="0"/>
              <a:t> </a:t>
            </a:r>
            <a:r>
              <a:rPr lang="es-ES_tradnl" sz="1600" dirty="0" err="1" smtClean="0"/>
              <a:t>equator</a:t>
            </a:r>
            <a:r>
              <a:rPr lang="es-ES_tradnl" sz="1600" dirty="0" smtClean="0"/>
              <a:t> </a:t>
            </a:r>
            <a:r>
              <a:rPr lang="es-ES_tradnl" sz="1600" dirty="0" err="1" smtClean="0"/>
              <a:t>they</a:t>
            </a:r>
            <a:r>
              <a:rPr lang="es-ES_tradnl" sz="1600" dirty="0" smtClean="0"/>
              <a:t> are </a:t>
            </a:r>
            <a:r>
              <a:rPr lang="es-ES_tradnl" sz="1600" dirty="0" err="1" smtClean="0"/>
              <a:t>reflected</a:t>
            </a:r>
            <a:r>
              <a:rPr lang="es-ES_tradnl" sz="1600" dirty="0" smtClean="0"/>
              <a:t> as </a:t>
            </a:r>
            <a:r>
              <a:rPr lang="es-ES_tradnl" sz="1600" dirty="0" err="1" smtClean="0">
                <a:solidFill>
                  <a:srgbClr val="008000"/>
                </a:solidFill>
              </a:rPr>
              <a:t>eastward</a:t>
            </a:r>
            <a:r>
              <a:rPr lang="es-ES_tradnl" sz="1600" dirty="0" smtClean="0">
                <a:solidFill>
                  <a:srgbClr val="008000"/>
                </a:solidFill>
              </a:rPr>
              <a:t> travelling </a:t>
            </a:r>
            <a:r>
              <a:rPr lang="es-ES_tradnl" sz="1600" dirty="0" err="1" smtClean="0">
                <a:solidFill>
                  <a:srgbClr val="008000"/>
                </a:solidFill>
              </a:rPr>
              <a:t>equatorial</a:t>
            </a:r>
            <a:r>
              <a:rPr lang="es-ES_tradnl" sz="1600" dirty="0" smtClean="0">
                <a:solidFill>
                  <a:srgbClr val="008000"/>
                </a:solidFill>
              </a:rPr>
              <a:t> Kelvin </a:t>
            </a:r>
            <a:r>
              <a:rPr lang="es-ES_tradnl" sz="1600" dirty="0" err="1" smtClean="0">
                <a:solidFill>
                  <a:srgbClr val="008000"/>
                </a:solidFill>
              </a:rPr>
              <a:t>waves</a:t>
            </a:r>
            <a:r>
              <a:rPr lang="es-ES_tradnl" sz="1600" dirty="0" smtClean="0">
                <a:solidFill>
                  <a:srgbClr val="008000"/>
                </a:solidFill>
              </a:rPr>
              <a:t>. </a:t>
            </a:r>
            <a:endParaRPr lang="en-US" sz="1600" dirty="0">
              <a:solidFill>
                <a:schemeClr val="tx1"/>
              </a:solidFill>
            </a:endParaRPr>
          </a:p>
        </p:txBody>
      </p:sp>
      <p:sp>
        <p:nvSpPr>
          <p:cNvPr id="22" name="TextBox 21">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48720468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611684" y="183291"/>
            <a:ext cx="4177251" cy="400110"/>
          </a:xfrm>
          <a:prstGeom prst="rect">
            <a:avLst/>
          </a:prstGeom>
          <a:noFill/>
        </p:spPr>
        <p:txBody>
          <a:bodyPr wrap="square" rtlCol="0">
            <a:spAutoFit/>
          </a:bodyPr>
          <a:lstStyle/>
          <a:p>
            <a:r>
              <a:rPr lang="es-ES" sz="2000" b="1" dirty="0" smtClean="0">
                <a:solidFill>
                  <a:srgbClr val="0000FF"/>
                </a:solidFill>
                <a:latin typeface="+mj-lt"/>
                <a:cs typeface="Times New Roman"/>
              </a:rPr>
              <a:t>Dynamics of </a:t>
            </a:r>
            <a:r>
              <a:rPr lang="es-ES" sz="2000" b="1" dirty="0" err="1" smtClean="0">
                <a:solidFill>
                  <a:srgbClr val="0000FF"/>
                </a:solidFill>
                <a:latin typeface="+mj-lt"/>
                <a:cs typeface="Times New Roman"/>
              </a:rPr>
              <a:t>the</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seasonal</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cycle</a:t>
            </a:r>
            <a:endParaRPr lang="es-ES" sz="20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sp>
        <p:nvSpPr>
          <p:cNvPr id="14" name="TextBox 13">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6" name="TextBox 15">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7" name="TextBox 16">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20" name="Picture 19" descr="TA_SC_schematics_WES_fig4_nature_latest.pdf"/>
          <p:cNvPicPr>
            <a:picLocks noChangeAspect="1"/>
          </p:cNvPicPr>
          <p:nvPr/>
        </p:nvPicPr>
        <p:blipFill rotWithShape="1">
          <a:blip r:embed="rId7">
            <a:extLst>
              <a:ext uri="{28A0092B-C50C-407E-A947-70E740481C1C}">
                <a14:useLocalDpi xmlns:a14="http://schemas.microsoft.com/office/drawing/2010/main" val="0"/>
              </a:ext>
            </a:extLst>
          </a:blip>
          <a:srcRect t="25830" b="26652"/>
          <a:stretch/>
        </p:blipFill>
        <p:spPr>
          <a:xfrm>
            <a:off x="68893" y="1804822"/>
            <a:ext cx="8822230" cy="3144078"/>
          </a:xfrm>
          <a:prstGeom prst="rect">
            <a:avLst/>
          </a:prstGeom>
        </p:spPr>
      </p:pic>
      <p:sp>
        <p:nvSpPr>
          <p:cNvPr id="2" name="Rectangle 1"/>
          <p:cNvSpPr/>
          <p:nvPr/>
        </p:nvSpPr>
        <p:spPr>
          <a:xfrm>
            <a:off x="152438" y="1520718"/>
            <a:ext cx="8521591" cy="1914858"/>
          </a:xfrm>
          <a:prstGeom prst="rect">
            <a:avLst/>
          </a:prstGeom>
          <a:solidFill>
            <a:srgbClr val="FFFFFF">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29126" y="3402185"/>
            <a:ext cx="4177251" cy="1546716"/>
          </a:xfrm>
          <a:prstGeom prst="rect">
            <a:avLst/>
          </a:prstGeom>
          <a:solidFill>
            <a:srgbClr val="FFFFFF">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72629" y="512564"/>
            <a:ext cx="7909371" cy="1323439"/>
          </a:xfrm>
          <a:prstGeom prst="rect">
            <a:avLst/>
          </a:prstGeom>
          <a:noFill/>
        </p:spPr>
        <p:txBody>
          <a:bodyPr wrap="square" rtlCol="0">
            <a:spAutoFit/>
          </a:bodyPr>
          <a:lstStyle/>
          <a:p>
            <a:pPr algn="just"/>
            <a:endParaRPr lang="en-US" sz="1600" dirty="0" smtClean="0">
              <a:solidFill>
                <a:schemeClr val="tx1"/>
              </a:solidFill>
            </a:endParaRPr>
          </a:p>
          <a:p>
            <a:pPr marL="285750" indent="-285750" algn="just">
              <a:buFont typeface="Arial"/>
              <a:buChar char="•"/>
            </a:pPr>
            <a:r>
              <a:rPr lang="es-ES_tradnl" sz="1600" dirty="0" smtClean="0">
                <a:solidFill>
                  <a:schemeClr val="tx1"/>
                </a:solidFill>
              </a:rPr>
              <a:t>In </a:t>
            </a:r>
            <a:r>
              <a:rPr lang="es-ES_tradnl" sz="1600" dirty="0" err="1" smtClean="0">
                <a:solidFill>
                  <a:schemeClr val="tx1"/>
                </a:solidFill>
              </a:rPr>
              <a:t>summer</a:t>
            </a:r>
            <a:r>
              <a:rPr lang="es-ES_tradnl" sz="1600" dirty="0" smtClean="0">
                <a:solidFill>
                  <a:schemeClr val="tx1"/>
                </a:solidFill>
              </a:rPr>
              <a:t> in </a:t>
            </a:r>
            <a:r>
              <a:rPr lang="es-ES_tradnl" sz="1600" dirty="0" err="1" smtClean="0">
                <a:solidFill>
                  <a:schemeClr val="tx1"/>
                </a:solidFill>
              </a:rPr>
              <a:t>the</a:t>
            </a:r>
            <a:r>
              <a:rPr lang="es-ES_tradnl" sz="1600" dirty="0" smtClean="0">
                <a:solidFill>
                  <a:schemeClr val="tx1"/>
                </a:solidFill>
              </a:rPr>
              <a:t> EEA </a:t>
            </a:r>
            <a:r>
              <a:rPr lang="es-ES_tradnl" sz="1600" dirty="0" err="1" smtClean="0">
                <a:solidFill>
                  <a:schemeClr val="tx1"/>
                </a:solidFill>
              </a:rPr>
              <a:t>the</a:t>
            </a:r>
            <a:r>
              <a:rPr lang="es-ES_tradnl" sz="1600" dirty="0" smtClean="0">
                <a:solidFill>
                  <a:schemeClr val="tx1"/>
                </a:solidFill>
              </a:rPr>
              <a:t> </a:t>
            </a:r>
            <a:r>
              <a:rPr lang="es-ES_tradnl" sz="1600" dirty="0" err="1" smtClean="0">
                <a:solidFill>
                  <a:schemeClr val="tx1"/>
                </a:solidFill>
              </a:rPr>
              <a:t>Atlantic</a:t>
            </a:r>
            <a:r>
              <a:rPr lang="es-ES_tradnl" sz="1600" dirty="0" smtClean="0">
                <a:solidFill>
                  <a:schemeClr val="tx1"/>
                </a:solidFill>
              </a:rPr>
              <a:t> </a:t>
            </a:r>
            <a:r>
              <a:rPr lang="es-ES_tradnl" sz="1600" dirty="0" err="1" smtClean="0">
                <a:solidFill>
                  <a:schemeClr val="tx1"/>
                </a:solidFill>
              </a:rPr>
              <a:t>Cold</a:t>
            </a:r>
            <a:r>
              <a:rPr lang="es-ES_tradnl" sz="1600" dirty="0" smtClean="0">
                <a:solidFill>
                  <a:schemeClr val="tx1"/>
                </a:solidFill>
              </a:rPr>
              <a:t> </a:t>
            </a:r>
            <a:r>
              <a:rPr lang="es-ES_tradnl" sz="1600" dirty="0" err="1" smtClean="0">
                <a:solidFill>
                  <a:schemeClr val="tx1"/>
                </a:solidFill>
              </a:rPr>
              <a:t>Tongue</a:t>
            </a:r>
            <a:r>
              <a:rPr lang="es-ES_tradnl" sz="1600" dirty="0" smtClean="0">
                <a:solidFill>
                  <a:schemeClr val="tx1"/>
                </a:solidFill>
              </a:rPr>
              <a:t> </a:t>
            </a:r>
            <a:r>
              <a:rPr lang="es-ES_tradnl" sz="1600" dirty="0" err="1" smtClean="0">
                <a:solidFill>
                  <a:schemeClr val="tx1"/>
                </a:solidFill>
              </a:rPr>
              <a:t>is</a:t>
            </a:r>
            <a:r>
              <a:rPr lang="es-ES_tradnl" sz="1600" dirty="0" smtClean="0">
                <a:solidFill>
                  <a:schemeClr val="tx1"/>
                </a:solidFill>
              </a:rPr>
              <a:t> </a:t>
            </a:r>
            <a:r>
              <a:rPr lang="es-ES_tradnl" sz="1600" dirty="0" err="1" smtClean="0">
                <a:solidFill>
                  <a:schemeClr val="tx1"/>
                </a:solidFill>
              </a:rPr>
              <a:t>established</a:t>
            </a:r>
            <a:r>
              <a:rPr lang="es-ES_tradnl" sz="1600" dirty="0" smtClean="0">
                <a:solidFill>
                  <a:schemeClr val="tx1"/>
                </a:solidFill>
              </a:rPr>
              <a:t> </a:t>
            </a:r>
            <a:r>
              <a:rPr lang="es-ES_tradnl" sz="1600" dirty="0" err="1" smtClean="0">
                <a:solidFill>
                  <a:schemeClr val="tx1"/>
                </a:solidFill>
              </a:rPr>
              <a:t>due</a:t>
            </a:r>
            <a:r>
              <a:rPr lang="es-ES_tradnl" sz="1600" dirty="0" smtClean="0">
                <a:solidFill>
                  <a:schemeClr val="tx1"/>
                </a:solidFill>
              </a:rPr>
              <a:t> </a:t>
            </a:r>
            <a:r>
              <a:rPr lang="es-ES_tradnl" sz="1600" dirty="0" err="1" smtClean="0">
                <a:solidFill>
                  <a:schemeClr val="tx1"/>
                </a:solidFill>
              </a:rPr>
              <a:t>to</a:t>
            </a:r>
            <a:r>
              <a:rPr lang="es-ES_tradnl" sz="1600" dirty="0">
                <a:solidFill>
                  <a:schemeClr val="tx1"/>
                </a:solidFill>
              </a:rPr>
              <a:t>:</a:t>
            </a:r>
            <a:endParaRPr lang="es-ES_tradnl" sz="1600" dirty="0" smtClean="0">
              <a:solidFill>
                <a:schemeClr val="tx1"/>
              </a:solidFill>
            </a:endParaRPr>
          </a:p>
          <a:p>
            <a:pPr lvl="1" algn="just"/>
            <a:r>
              <a:rPr lang="es-ES_tradnl" sz="1600" dirty="0">
                <a:solidFill>
                  <a:schemeClr val="tx1"/>
                </a:solidFill>
              </a:rPr>
              <a:t>	</a:t>
            </a:r>
            <a:r>
              <a:rPr lang="es-ES_tradnl" sz="1600" dirty="0" smtClean="0">
                <a:solidFill>
                  <a:schemeClr val="tx1"/>
                </a:solidFill>
              </a:rPr>
              <a:t>- ITCZ and </a:t>
            </a:r>
            <a:r>
              <a:rPr lang="es-ES_tradnl" sz="1600" dirty="0" err="1" smtClean="0">
                <a:solidFill>
                  <a:schemeClr val="tx1"/>
                </a:solidFill>
              </a:rPr>
              <a:t>maximum</a:t>
            </a:r>
            <a:r>
              <a:rPr lang="es-ES_tradnl" sz="1600" dirty="0" smtClean="0">
                <a:solidFill>
                  <a:schemeClr val="tx1"/>
                </a:solidFill>
              </a:rPr>
              <a:t> </a:t>
            </a:r>
            <a:r>
              <a:rPr lang="es-ES_tradnl" sz="1600" dirty="0" err="1" smtClean="0">
                <a:solidFill>
                  <a:schemeClr val="tx1"/>
                </a:solidFill>
              </a:rPr>
              <a:t>insolation</a:t>
            </a:r>
            <a:r>
              <a:rPr lang="es-ES_tradnl" sz="1600" dirty="0" smtClean="0">
                <a:solidFill>
                  <a:schemeClr val="tx1"/>
                </a:solidFill>
              </a:rPr>
              <a:t> </a:t>
            </a:r>
            <a:r>
              <a:rPr lang="es-ES_tradnl" sz="1600" dirty="0" err="1" smtClean="0">
                <a:solidFill>
                  <a:schemeClr val="tx1"/>
                </a:solidFill>
              </a:rPr>
              <a:t>north</a:t>
            </a:r>
            <a:r>
              <a:rPr lang="es-ES_tradnl" sz="1600" dirty="0" smtClean="0">
                <a:solidFill>
                  <a:schemeClr val="tx1"/>
                </a:solidFill>
              </a:rPr>
              <a:t> of </a:t>
            </a:r>
            <a:r>
              <a:rPr lang="es-ES_tradnl" sz="1600" dirty="0" err="1" smtClean="0">
                <a:solidFill>
                  <a:schemeClr val="tx1"/>
                </a:solidFill>
              </a:rPr>
              <a:t>the</a:t>
            </a:r>
            <a:r>
              <a:rPr lang="es-ES_tradnl" sz="1600" dirty="0" smtClean="0">
                <a:solidFill>
                  <a:schemeClr val="tx1"/>
                </a:solidFill>
              </a:rPr>
              <a:t> </a:t>
            </a:r>
            <a:r>
              <a:rPr lang="es-ES_tradnl" sz="1600" dirty="0" err="1" smtClean="0">
                <a:solidFill>
                  <a:schemeClr val="tx1"/>
                </a:solidFill>
              </a:rPr>
              <a:t>equator</a:t>
            </a:r>
            <a:endParaRPr lang="es-ES_tradnl" sz="1600" dirty="0" smtClean="0">
              <a:solidFill>
                <a:schemeClr val="tx1"/>
              </a:solidFill>
            </a:endParaRPr>
          </a:p>
          <a:p>
            <a:pPr lvl="1" algn="just"/>
            <a:r>
              <a:rPr lang="es-ES_tradnl" sz="1600" dirty="0">
                <a:solidFill>
                  <a:schemeClr val="tx1"/>
                </a:solidFill>
              </a:rPr>
              <a:t>	</a:t>
            </a:r>
            <a:r>
              <a:rPr lang="es-ES_tradnl" sz="1600" dirty="0" smtClean="0">
                <a:solidFill>
                  <a:schemeClr val="tx1"/>
                </a:solidFill>
              </a:rPr>
              <a:t>- Active </a:t>
            </a:r>
            <a:r>
              <a:rPr lang="es-ES_tradnl" sz="1600" dirty="0" err="1" smtClean="0">
                <a:solidFill>
                  <a:schemeClr val="tx1"/>
                </a:solidFill>
              </a:rPr>
              <a:t>monsoon</a:t>
            </a:r>
            <a:r>
              <a:rPr lang="es-ES_tradnl" sz="1600" dirty="0" smtClean="0">
                <a:solidFill>
                  <a:schemeClr val="tx1"/>
                </a:solidFill>
              </a:rPr>
              <a:t> -&gt; </a:t>
            </a:r>
            <a:r>
              <a:rPr lang="es-ES_tradnl" sz="1600" dirty="0" err="1" smtClean="0">
                <a:solidFill>
                  <a:schemeClr val="tx1"/>
                </a:solidFill>
              </a:rPr>
              <a:t>strong</a:t>
            </a:r>
            <a:r>
              <a:rPr lang="es-ES_tradnl" sz="1600" dirty="0" smtClean="0">
                <a:solidFill>
                  <a:schemeClr val="tx1"/>
                </a:solidFill>
              </a:rPr>
              <a:t> meridional </a:t>
            </a:r>
            <a:r>
              <a:rPr lang="es-ES_tradnl" sz="1600" dirty="0" err="1" smtClean="0">
                <a:solidFill>
                  <a:schemeClr val="tx1"/>
                </a:solidFill>
              </a:rPr>
              <a:t>winds</a:t>
            </a:r>
            <a:r>
              <a:rPr lang="es-ES_tradnl" sz="1600" dirty="0" smtClean="0">
                <a:solidFill>
                  <a:schemeClr val="tx1"/>
                </a:solidFill>
              </a:rPr>
              <a:t> </a:t>
            </a:r>
            <a:r>
              <a:rPr lang="es-ES_tradnl" sz="1600" dirty="0" err="1" smtClean="0">
                <a:solidFill>
                  <a:schemeClr val="tx1"/>
                </a:solidFill>
              </a:rPr>
              <a:t>cool</a:t>
            </a:r>
            <a:r>
              <a:rPr lang="es-ES_tradnl" sz="1600" dirty="0" smtClean="0">
                <a:solidFill>
                  <a:schemeClr val="tx1"/>
                </a:solidFill>
              </a:rPr>
              <a:t> </a:t>
            </a:r>
            <a:r>
              <a:rPr lang="es-ES_tradnl" sz="1600" dirty="0" err="1" smtClean="0">
                <a:solidFill>
                  <a:schemeClr val="tx1"/>
                </a:solidFill>
              </a:rPr>
              <a:t>down</a:t>
            </a:r>
            <a:r>
              <a:rPr lang="es-ES_tradnl" sz="1600" dirty="0" smtClean="0">
                <a:solidFill>
                  <a:schemeClr val="tx1"/>
                </a:solidFill>
              </a:rPr>
              <a:t> </a:t>
            </a:r>
            <a:r>
              <a:rPr lang="es-ES_tradnl" sz="1600" dirty="0" err="1" smtClean="0">
                <a:solidFill>
                  <a:schemeClr val="tx1"/>
                </a:solidFill>
              </a:rPr>
              <a:t>the</a:t>
            </a:r>
            <a:r>
              <a:rPr lang="es-ES_tradnl" sz="1600" dirty="0" smtClean="0">
                <a:solidFill>
                  <a:schemeClr val="tx1"/>
                </a:solidFill>
              </a:rPr>
              <a:t> SST</a:t>
            </a:r>
          </a:p>
          <a:p>
            <a:pPr lvl="1" algn="just"/>
            <a:r>
              <a:rPr lang="es-ES_tradnl" sz="1600" dirty="0">
                <a:solidFill>
                  <a:schemeClr val="tx1"/>
                </a:solidFill>
              </a:rPr>
              <a:t>	</a:t>
            </a:r>
            <a:r>
              <a:rPr lang="es-ES_tradnl" sz="1600" dirty="0" smtClean="0">
                <a:solidFill>
                  <a:schemeClr val="tx1"/>
                </a:solidFill>
              </a:rPr>
              <a:t>- </a:t>
            </a:r>
            <a:r>
              <a:rPr lang="es-ES_tradnl" sz="1600" dirty="0" err="1" smtClean="0">
                <a:solidFill>
                  <a:schemeClr val="tx1"/>
                </a:solidFill>
              </a:rPr>
              <a:t>Upwelling</a:t>
            </a:r>
            <a:r>
              <a:rPr lang="es-ES_tradnl" sz="1600" dirty="0" smtClean="0">
                <a:solidFill>
                  <a:schemeClr val="tx1"/>
                </a:solidFill>
              </a:rPr>
              <a:t> Kelvin </a:t>
            </a:r>
            <a:r>
              <a:rPr lang="es-ES_tradnl" sz="1600" dirty="0" err="1" smtClean="0">
                <a:solidFill>
                  <a:schemeClr val="tx1"/>
                </a:solidFill>
              </a:rPr>
              <a:t>waves</a:t>
            </a:r>
            <a:r>
              <a:rPr lang="es-ES_tradnl" sz="1600" dirty="0" smtClean="0">
                <a:solidFill>
                  <a:schemeClr val="tx1"/>
                </a:solidFill>
              </a:rPr>
              <a:t> </a:t>
            </a:r>
            <a:r>
              <a:rPr lang="es-ES_tradnl" sz="1600" dirty="0" err="1" smtClean="0">
                <a:solidFill>
                  <a:schemeClr val="tx1"/>
                </a:solidFill>
              </a:rPr>
              <a:t>from</a:t>
            </a:r>
            <a:r>
              <a:rPr lang="es-ES_tradnl" sz="1600" dirty="0" smtClean="0">
                <a:solidFill>
                  <a:schemeClr val="tx1"/>
                </a:solidFill>
              </a:rPr>
              <a:t> </a:t>
            </a:r>
            <a:r>
              <a:rPr lang="es-ES_tradnl" sz="1600" dirty="0" err="1" smtClean="0">
                <a:solidFill>
                  <a:schemeClr val="tx1"/>
                </a:solidFill>
              </a:rPr>
              <a:t>the</a:t>
            </a:r>
            <a:r>
              <a:rPr lang="es-ES_tradnl" sz="1600" dirty="0" smtClean="0">
                <a:solidFill>
                  <a:schemeClr val="tx1"/>
                </a:solidFill>
              </a:rPr>
              <a:t> </a:t>
            </a:r>
            <a:r>
              <a:rPr lang="es-ES_tradnl" sz="1600" dirty="0" err="1" smtClean="0">
                <a:solidFill>
                  <a:schemeClr val="tx1"/>
                </a:solidFill>
              </a:rPr>
              <a:t>west</a:t>
            </a:r>
            <a:r>
              <a:rPr lang="es-ES_tradnl" sz="1600" dirty="0" smtClean="0">
                <a:solidFill>
                  <a:schemeClr val="tx1"/>
                </a:solidFill>
              </a:rPr>
              <a:t> </a:t>
            </a:r>
            <a:r>
              <a:rPr lang="es-ES_tradnl" sz="1600" dirty="0" err="1" smtClean="0">
                <a:solidFill>
                  <a:schemeClr val="tx1"/>
                </a:solidFill>
              </a:rPr>
              <a:t>intensify</a:t>
            </a:r>
            <a:r>
              <a:rPr lang="es-ES_tradnl" sz="1600" dirty="0" smtClean="0">
                <a:solidFill>
                  <a:schemeClr val="tx1"/>
                </a:solidFill>
              </a:rPr>
              <a:t> </a:t>
            </a:r>
            <a:r>
              <a:rPr lang="es-ES_tradnl" sz="1600" dirty="0" err="1" smtClean="0">
                <a:solidFill>
                  <a:schemeClr val="tx1"/>
                </a:solidFill>
              </a:rPr>
              <a:t>the</a:t>
            </a:r>
            <a:r>
              <a:rPr lang="es-ES_tradnl" sz="1600" dirty="0" smtClean="0">
                <a:solidFill>
                  <a:schemeClr val="tx1"/>
                </a:solidFill>
              </a:rPr>
              <a:t> </a:t>
            </a:r>
            <a:r>
              <a:rPr lang="es-ES_tradnl" sz="1600" dirty="0" err="1" smtClean="0">
                <a:solidFill>
                  <a:schemeClr val="tx1"/>
                </a:solidFill>
              </a:rPr>
              <a:t>upwelling</a:t>
            </a:r>
            <a:r>
              <a:rPr lang="es-ES_tradnl" sz="1600" dirty="0" smtClean="0">
                <a:solidFill>
                  <a:schemeClr val="tx1"/>
                </a:solidFill>
              </a:rPr>
              <a:t>.</a:t>
            </a:r>
          </a:p>
        </p:txBody>
      </p:sp>
      <p:sp>
        <p:nvSpPr>
          <p:cNvPr id="21" name="TextBox 20"/>
          <p:cNvSpPr txBox="1"/>
          <p:nvPr/>
        </p:nvSpPr>
        <p:spPr>
          <a:xfrm>
            <a:off x="580178" y="5095234"/>
            <a:ext cx="7728834" cy="1077218"/>
          </a:xfrm>
          <a:prstGeom prst="rect">
            <a:avLst/>
          </a:prstGeom>
          <a:noFill/>
        </p:spPr>
        <p:txBody>
          <a:bodyPr wrap="square" rtlCol="0">
            <a:spAutoFit/>
          </a:bodyPr>
          <a:lstStyle/>
          <a:p>
            <a:endParaRPr lang="en-US" sz="1600" dirty="0">
              <a:solidFill>
                <a:schemeClr val="tx1"/>
              </a:solidFill>
            </a:endParaRPr>
          </a:p>
          <a:p>
            <a:pPr marL="285750" indent="-285750">
              <a:buFont typeface="Arial"/>
              <a:buChar char="•"/>
            </a:pPr>
            <a:r>
              <a:rPr lang="en-US" sz="1600" dirty="0">
                <a:solidFill>
                  <a:schemeClr val="tx1"/>
                </a:solidFill>
              </a:rPr>
              <a:t>Active </a:t>
            </a:r>
            <a:r>
              <a:rPr lang="en-US" sz="1600" b="1" dirty="0" smtClean="0">
                <a:solidFill>
                  <a:schemeClr val="tx1"/>
                </a:solidFill>
              </a:rPr>
              <a:t>WES </a:t>
            </a:r>
            <a:r>
              <a:rPr lang="en-US" sz="1600" b="1" dirty="0">
                <a:solidFill>
                  <a:schemeClr val="tx1"/>
                </a:solidFill>
              </a:rPr>
              <a:t>feedback </a:t>
            </a:r>
            <a:r>
              <a:rPr lang="en-US" sz="1600" dirty="0">
                <a:solidFill>
                  <a:schemeClr val="tx1"/>
                </a:solidFill>
              </a:rPr>
              <a:t>in the </a:t>
            </a:r>
            <a:r>
              <a:rPr lang="en-US" sz="1600" dirty="0" smtClean="0">
                <a:solidFill>
                  <a:schemeClr val="tx1"/>
                </a:solidFill>
              </a:rPr>
              <a:t>central </a:t>
            </a:r>
            <a:r>
              <a:rPr lang="en-US" sz="1600" dirty="0">
                <a:solidFill>
                  <a:schemeClr val="tx1"/>
                </a:solidFill>
              </a:rPr>
              <a:t>equatorial Atlantic</a:t>
            </a:r>
            <a:r>
              <a:rPr lang="en-US" sz="1600" dirty="0" smtClean="0">
                <a:solidFill>
                  <a:schemeClr val="tx1"/>
                </a:solidFill>
              </a:rPr>
              <a:t>. </a:t>
            </a:r>
          </a:p>
          <a:p>
            <a:pPr lvl="1"/>
            <a:r>
              <a:rPr lang="en-US" sz="1600" dirty="0">
                <a:solidFill>
                  <a:schemeClr val="tx1"/>
                </a:solidFill>
              </a:rPr>
              <a:t>	</a:t>
            </a:r>
            <a:r>
              <a:rPr lang="en-US" sz="1600" dirty="0" smtClean="0">
                <a:solidFill>
                  <a:schemeClr val="tx1"/>
                </a:solidFill>
              </a:rPr>
              <a:t>Easterly wind </a:t>
            </a:r>
            <a:r>
              <a:rPr lang="es-ES_tradnl" sz="1600" dirty="0">
                <a:solidFill>
                  <a:schemeClr val="tx1"/>
                </a:solidFill>
              </a:rPr>
              <a:t>-</a:t>
            </a:r>
            <a:r>
              <a:rPr lang="en-US" sz="1600" dirty="0" smtClean="0">
                <a:solidFill>
                  <a:schemeClr val="tx1"/>
                </a:solidFill>
              </a:rPr>
              <a:t> more evaporation - warmer SST </a:t>
            </a:r>
            <a:endParaRPr lang="en-US" sz="1600" dirty="0">
              <a:solidFill>
                <a:schemeClr val="tx1"/>
              </a:solidFill>
            </a:endParaRPr>
          </a:p>
          <a:p>
            <a:pPr marL="285750" indent="-285750">
              <a:buFont typeface="Arial"/>
              <a:buChar char="•"/>
            </a:pPr>
            <a:endParaRPr lang="en-US" sz="1600" dirty="0">
              <a:solidFill>
                <a:schemeClr val="tx1"/>
              </a:solidFill>
            </a:endParaRPr>
          </a:p>
        </p:txBody>
      </p:sp>
      <p:sp>
        <p:nvSpPr>
          <p:cNvPr id="22" name="TextBox 21">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7730476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611684" y="183291"/>
            <a:ext cx="4177251" cy="400110"/>
          </a:xfrm>
          <a:prstGeom prst="rect">
            <a:avLst/>
          </a:prstGeom>
          <a:noFill/>
        </p:spPr>
        <p:txBody>
          <a:bodyPr wrap="square" rtlCol="0">
            <a:spAutoFit/>
          </a:bodyPr>
          <a:lstStyle/>
          <a:p>
            <a:r>
              <a:rPr lang="es-ES" sz="2000" b="1" dirty="0" smtClean="0">
                <a:solidFill>
                  <a:srgbClr val="0000FF"/>
                </a:solidFill>
                <a:latin typeface="+mj-lt"/>
                <a:cs typeface="Times New Roman"/>
              </a:rPr>
              <a:t>Dynamics of </a:t>
            </a:r>
            <a:r>
              <a:rPr lang="es-ES" sz="2000" b="1" dirty="0" err="1" smtClean="0">
                <a:solidFill>
                  <a:srgbClr val="0000FF"/>
                </a:solidFill>
                <a:latin typeface="+mj-lt"/>
                <a:cs typeface="Times New Roman"/>
              </a:rPr>
              <a:t>the</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seasonal</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cycle</a:t>
            </a:r>
            <a:endParaRPr lang="es-ES" sz="20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sp>
        <p:nvSpPr>
          <p:cNvPr id="14" name="TextBox 13">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6" name="TextBox 15">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7" name="TextBox 16">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20" name="Picture 19" descr="TA_SC_schematics_WES_fig4_nature_latest.pdf"/>
          <p:cNvPicPr>
            <a:picLocks noChangeAspect="1"/>
          </p:cNvPicPr>
          <p:nvPr/>
        </p:nvPicPr>
        <p:blipFill rotWithShape="1">
          <a:blip r:embed="rId7">
            <a:extLst>
              <a:ext uri="{28A0092B-C50C-407E-A947-70E740481C1C}">
                <a14:useLocalDpi xmlns:a14="http://schemas.microsoft.com/office/drawing/2010/main" val="0"/>
              </a:ext>
            </a:extLst>
          </a:blip>
          <a:srcRect t="25830" b="26652"/>
          <a:stretch/>
        </p:blipFill>
        <p:spPr>
          <a:xfrm>
            <a:off x="68893" y="1804822"/>
            <a:ext cx="8822230" cy="3144078"/>
          </a:xfrm>
          <a:prstGeom prst="rect">
            <a:avLst/>
          </a:prstGeom>
        </p:spPr>
      </p:pic>
      <p:sp>
        <p:nvSpPr>
          <p:cNvPr id="2" name="Rectangle 1"/>
          <p:cNvSpPr/>
          <p:nvPr/>
        </p:nvSpPr>
        <p:spPr>
          <a:xfrm>
            <a:off x="152438" y="1520718"/>
            <a:ext cx="8521591" cy="1914858"/>
          </a:xfrm>
          <a:prstGeom prst="rect">
            <a:avLst/>
          </a:prstGeom>
          <a:solidFill>
            <a:srgbClr val="FFFFFF">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523085" y="3402185"/>
            <a:ext cx="4177251" cy="1546716"/>
          </a:xfrm>
          <a:prstGeom prst="rect">
            <a:avLst/>
          </a:prstGeom>
          <a:solidFill>
            <a:srgbClr val="FFFFFF">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580178" y="5095234"/>
            <a:ext cx="7728834" cy="1077218"/>
          </a:xfrm>
          <a:prstGeom prst="rect">
            <a:avLst/>
          </a:prstGeom>
          <a:noFill/>
        </p:spPr>
        <p:txBody>
          <a:bodyPr wrap="square" rtlCol="0">
            <a:spAutoFit/>
          </a:bodyPr>
          <a:lstStyle/>
          <a:p>
            <a:endParaRPr lang="en-US" sz="1600" dirty="0">
              <a:solidFill>
                <a:schemeClr val="tx1"/>
              </a:solidFill>
            </a:endParaRPr>
          </a:p>
          <a:p>
            <a:pPr marL="285750" indent="-285750">
              <a:buFont typeface="Arial"/>
              <a:buChar char="•"/>
            </a:pPr>
            <a:r>
              <a:rPr lang="es-ES_tradnl" sz="1600" dirty="0" err="1" smtClean="0">
                <a:solidFill>
                  <a:schemeClr val="tx1"/>
                </a:solidFill>
              </a:rPr>
              <a:t>The</a:t>
            </a:r>
            <a:r>
              <a:rPr lang="es-ES_tradnl" sz="1600" dirty="0" smtClean="0">
                <a:solidFill>
                  <a:schemeClr val="tx1"/>
                </a:solidFill>
              </a:rPr>
              <a:t> </a:t>
            </a:r>
            <a:r>
              <a:rPr lang="es-ES_tradnl" sz="1600" dirty="0" err="1" smtClean="0">
                <a:solidFill>
                  <a:schemeClr val="tx1"/>
                </a:solidFill>
              </a:rPr>
              <a:t>cold</a:t>
            </a:r>
            <a:r>
              <a:rPr lang="es-ES_tradnl" sz="1600" dirty="0" smtClean="0">
                <a:solidFill>
                  <a:schemeClr val="tx1"/>
                </a:solidFill>
              </a:rPr>
              <a:t> SST </a:t>
            </a:r>
            <a:r>
              <a:rPr lang="es-ES_tradnl" sz="1600" dirty="0" err="1" smtClean="0">
                <a:solidFill>
                  <a:schemeClr val="tx1"/>
                </a:solidFill>
              </a:rPr>
              <a:t>anomalies</a:t>
            </a:r>
            <a:r>
              <a:rPr lang="es-ES_tradnl" sz="1600" dirty="0" smtClean="0">
                <a:solidFill>
                  <a:schemeClr val="tx1"/>
                </a:solidFill>
              </a:rPr>
              <a:t> in </a:t>
            </a:r>
            <a:r>
              <a:rPr lang="es-ES_tradnl" sz="1600" dirty="0" err="1" smtClean="0">
                <a:solidFill>
                  <a:schemeClr val="tx1"/>
                </a:solidFill>
              </a:rPr>
              <a:t>the</a:t>
            </a:r>
            <a:r>
              <a:rPr lang="es-ES_tradnl" sz="1600" dirty="0" smtClean="0">
                <a:solidFill>
                  <a:schemeClr val="tx1"/>
                </a:solidFill>
              </a:rPr>
              <a:t> </a:t>
            </a:r>
            <a:r>
              <a:rPr lang="es-ES_tradnl" sz="1600" dirty="0" err="1" smtClean="0">
                <a:solidFill>
                  <a:schemeClr val="tx1"/>
                </a:solidFill>
              </a:rPr>
              <a:t>eastern</a:t>
            </a:r>
            <a:r>
              <a:rPr lang="es-ES_tradnl" sz="1600" dirty="0" smtClean="0">
                <a:solidFill>
                  <a:schemeClr val="tx1"/>
                </a:solidFill>
              </a:rPr>
              <a:t> </a:t>
            </a:r>
            <a:r>
              <a:rPr lang="es-ES_tradnl" sz="1600" dirty="0" err="1" smtClean="0">
                <a:solidFill>
                  <a:schemeClr val="tx1"/>
                </a:solidFill>
              </a:rPr>
              <a:t>equatorial</a:t>
            </a:r>
            <a:r>
              <a:rPr lang="es-ES_tradnl" sz="1600" dirty="0" smtClean="0">
                <a:solidFill>
                  <a:schemeClr val="tx1"/>
                </a:solidFill>
              </a:rPr>
              <a:t> </a:t>
            </a:r>
            <a:r>
              <a:rPr lang="es-ES_tradnl" sz="1600" dirty="0" err="1" smtClean="0">
                <a:solidFill>
                  <a:schemeClr val="tx1"/>
                </a:solidFill>
              </a:rPr>
              <a:t>Atlantic</a:t>
            </a:r>
            <a:r>
              <a:rPr lang="es-ES_tradnl" sz="1600" dirty="0" smtClean="0">
                <a:solidFill>
                  <a:schemeClr val="tx1"/>
                </a:solidFill>
              </a:rPr>
              <a:t> </a:t>
            </a:r>
            <a:r>
              <a:rPr lang="es-ES_tradnl" sz="1600" dirty="0" err="1" smtClean="0">
                <a:solidFill>
                  <a:schemeClr val="tx1"/>
                </a:solidFill>
              </a:rPr>
              <a:t>dissapear</a:t>
            </a:r>
            <a:r>
              <a:rPr lang="es-ES_tradnl" sz="1600" dirty="0" smtClean="0">
                <a:solidFill>
                  <a:schemeClr val="tx1"/>
                </a:solidFill>
              </a:rPr>
              <a:t> </a:t>
            </a:r>
            <a:r>
              <a:rPr lang="es-ES_tradnl" sz="1600" dirty="0" err="1" smtClean="0">
                <a:solidFill>
                  <a:schemeClr val="tx1"/>
                </a:solidFill>
              </a:rPr>
              <a:t>due</a:t>
            </a:r>
            <a:r>
              <a:rPr lang="es-ES_tradnl" sz="1600" dirty="0" smtClean="0">
                <a:solidFill>
                  <a:schemeClr val="tx1"/>
                </a:solidFill>
              </a:rPr>
              <a:t> </a:t>
            </a:r>
            <a:r>
              <a:rPr lang="es-ES_tradnl" sz="1600" dirty="0" err="1" smtClean="0">
                <a:solidFill>
                  <a:schemeClr val="tx1"/>
                </a:solidFill>
              </a:rPr>
              <a:t>to</a:t>
            </a:r>
            <a:r>
              <a:rPr lang="es-ES_tradnl" sz="1600" dirty="0" smtClean="0">
                <a:solidFill>
                  <a:schemeClr val="tx1"/>
                </a:solidFill>
              </a:rPr>
              <a:t> a </a:t>
            </a:r>
            <a:r>
              <a:rPr lang="es-ES_tradnl" sz="1600" dirty="0" err="1" smtClean="0">
                <a:solidFill>
                  <a:schemeClr val="tx1"/>
                </a:solidFill>
              </a:rPr>
              <a:t>higher</a:t>
            </a:r>
            <a:r>
              <a:rPr lang="es-ES_tradnl" sz="1600" dirty="0" smtClean="0">
                <a:solidFill>
                  <a:schemeClr val="tx1"/>
                </a:solidFill>
              </a:rPr>
              <a:t> </a:t>
            </a:r>
            <a:r>
              <a:rPr lang="es-ES_tradnl" sz="1600" dirty="0" err="1" smtClean="0">
                <a:solidFill>
                  <a:schemeClr val="tx1"/>
                </a:solidFill>
              </a:rPr>
              <a:t>insolation</a:t>
            </a:r>
            <a:r>
              <a:rPr lang="es-ES_tradnl" sz="1600" dirty="0" smtClean="0">
                <a:solidFill>
                  <a:schemeClr val="tx1"/>
                </a:solidFill>
              </a:rPr>
              <a:t> and </a:t>
            </a:r>
            <a:r>
              <a:rPr lang="es-ES_tradnl" sz="1600" dirty="0" err="1" smtClean="0">
                <a:solidFill>
                  <a:schemeClr val="tx1"/>
                </a:solidFill>
              </a:rPr>
              <a:t>the</a:t>
            </a:r>
            <a:r>
              <a:rPr lang="es-ES_tradnl" sz="1600" dirty="0" smtClean="0">
                <a:solidFill>
                  <a:schemeClr val="tx1"/>
                </a:solidFill>
              </a:rPr>
              <a:t> </a:t>
            </a:r>
            <a:r>
              <a:rPr lang="es-ES_tradnl" sz="1600" dirty="0" err="1" smtClean="0">
                <a:solidFill>
                  <a:schemeClr val="tx1"/>
                </a:solidFill>
              </a:rPr>
              <a:t>warm</a:t>
            </a:r>
            <a:r>
              <a:rPr lang="es-ES_tradnl" sz="1600" dirty="0" smtClean="0">
                <a:solidFill>
                  <a:schemeClr val="tx1"/>
                </a:solidFill>
              </a:rPr>
              <a:t> </a:t>
            </a:r>
            <a:r>
              <a:rPr lang="es-ES_tradnl" sz="1600" dirty="0" err="1" smtClean="0">
                <a:solidFill>
                  <a:schemeClr val="tx1"/>
                </a:solidFill>
              </a:rPr>
              <a:t>anomalies</a:t>
            </a:r>
            <a:r>
              <a:rPr lang="es-ES_tradnl" sz="1600" dirty="0" smtClean="0">
                <a:solidFill>
                  <a:schemeClr val="tx1"/>
                </a:solidFill>
              </a:rPr>
              <a:t> </a:t>
            </a:r>
            <a:r>
              <a:rPr lang="es-ES_tradnl" sz="1600" dirty="0" err="1" smtClean="0">
                <a:solidFill>
                  <a:schemeClr val="tx1"/>
                </a:solidFill>
              </a:rPr>
              <a:t>related</a:t>
            </a:r>
            <a:r>
              <a:rPr lang="es-ES_tradnl" sz="1600" dirty="0" smtClean="0">
                <a:solidFill>
                  <a:schemeClr val="tx1"/>
                </a:solidFill>
              </a:rPr>
              <a:t> </a:t>
            </a:r>
            <a:r>
              <a:rPr lang="es-ES_tradnl" sz="1600" dirty="0" err="1" smtClean="0">
                <a:solidFill>
                  <a:schemeClr val="tx1"/>
                </a:solidFill>
              </a:rPr>
              <a:t>to</a:t>
            </a:r>
            <a:r>
              <a:rPr lang="es-ES_tradnl" sz="1600" dirty="0" smtClean="0">
                <a:solidFill>
                  <a:schemeClr val="tx1"/>
                </a:solidFill>
              </a:rPr>
              <a:t> </a:t>
            </a:r>
            <a:r>
              <a:rPr lang="es-ES_tradnl" sz="1600" dirty="0" err="1" smtClean="0">
                <a:solidFill>
                  <a:schemeClr val="tx1"/>
                </a:solidFill>
              </a:rPr>
              <a:t>the</a:t>
            </a:r>
            <a:r>
              <a:rPr lang="es-ES_tradnl" sz="1600" dirty="0" smtClean="0">
                <a:solidFill>
                  <a:schemeClr val="tx1"/>
                </a:solidFill>
              </a:rPr>
              <a:t> WES </a:t>
            </a:r>
            <a:r>
              <a:rPr lang="es-ES_tradnl" sz="1600" dirty="0" err="1" smtClean="0">
                <a:solidFill>
                  <a:schemeClr val="tx1"/>
                </a:solidFill>
              </a:rPr>
              <a:t>feedback</a:t>
            </a:r>
            <a:r>
              <a:rPr lang="es-ES_tradnl" sz="1600" dirty="0" smtClean="0">
                <a:solidFill>
                  <a:schemeClr val="tx1"/>
                </a:solidFill>
              </a:rPr>
              <a:t>.</a:t>
            </a:r>
            <a:endParaRPr lang="en-US" sz="1600" dirty="0">
              <a:solidFill>
                <a:schemeClr val="tx1"/>
              </a:solidFill>
            </a:endParaRPr>
          </a:p>
          <a:p>
            <a:pPr marL="285750" indent="-285750">
              <a:buFont typeface="Arial"/>
              <a:buChar char="•"/>
            </a:pPr>
            <a:endParaRPr lang="en-US" sz="1600" dirty="0">
              <a:solidFill>
                <a:schemeClr val="tx1"/>
              </a:solidFill>
            </a:endParaRPr>
          </a:p>
        </p:txBody>
      </p:sp>
      <p:sp>
        <p:nvSpPr>
          <p:cNvPr id="21" name="TextBox 20">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28791505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611684" y="183291"/>
            <a:ext cx="4177251" cy="400110"/>
          </a:xfrm>
          <a:prstGeom prst="rect">
            <a:avLst/>
          </a:prstGeom>
          <a:noFill/>
        </p:spPr>
        <p:txBody>
          <a:bodyPr wrap="square" rtlCol="0">
            <a:spAutoFit/>
          </a:bodyPr>
          <a:lstStyle/>
          <a:p>
            <a:r>
              <a:rPr lang="es-ES" sz="2000" b="1" dirty="0" smtClean="0">
                <a:solidFill>
                  <a:srgbClr val="0000FF"/>
                </a:solidFill>
                <a:latin typeface="+mj-lt"/>
                <a:cs typeface="Times New Roman"/>
              </a:rPr>
              <a:t>Dynamics of </a:t>
            </a:r>
            <a:r>
              <a:rPr lang="es-ES" sz="2000" b="1" dirty="0" err="1" smtClean="0">
                <a:solidFill>
                  <a:srgbClr val="0000FF"/>
                </a:solidFill>
                <a:latin typeface="+mj-lt"/>
                <a:cs typeface="Times New Roman"/>
              </a:rPr>
              <a:t>the</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seasonal</a:t>
            </a:r>
            <a:r>
              <a:rPr lang="es-ES" sz="2000" b="1" dirty="0" smtClean="0">
                <a:solidFill>
                  <a:srgbClr val="0000FF"/>
                </a:solidFill>
                <a:latin typeface="+mj-lt"/>
                <a:cs typeface="Times New Roman"/>
              </a:rPr>
              <a:t> </a:t>
            </a:r>
            <a:r>
              <a:rPr lang="es-ES" sz="2000" b="1" dirty="0" err="1" smtClean="0">
                <a:solidFill>
                  <a:srgbClr val="0000FF"/>
                </a:solidFill>
                <a:latin typeface="+mj-lt"/>
                <a:cs typeface="Times New Roman"/>
              </a:rPr>
              <a:t>cycle</a:t>
            </a:r>
            <a:endParaRPr lang="es-ES" sz="20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2" name="CuadroTexto 2"/>
          <p:cNvSpPr txBox="1"/>
          <p:nvPr/>
        </p:nvSpPr>
        <p:spPr>
          <a:xfrm>
            <a:off x="367599" y="92129"/>
            <a:ext cx="3809651"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Results</a:t>
            </a:r>
            <a:r>
              <a:rPr lang="es-ES" sz="2800" b="1" dirty="0" smtClean="0">
                <a:solidFill>
                  <a:srgbClr val="0000FF"/>
                </a:solidFill>
                <a:latin typeface="+mj-lt"/>
                <a:cs typeface="Times New Roman"/>
              </a:rPr>
              <a:t> </a:t>
            </a:r>
            <a:r>
              <a:rPr lang="es-ES" sz="2800" b="1" dirty="0" err="1" smtClean="0">
                <a:solidFill>
                  <a:srgbClr val="0000FF"/>
                </a:solidFill>
                <a:latin typeface="+mj-lt"/>
                <a:cs typeface="Times New Roman"/>
              </a:rPr>
              <a:t>Ocean</a:t>
            </a:r>
            <a:endParaRPr lang="es-ES" sz="2800" b="1" dirty="0">
              <a:solidFill>
                <a:srgbClr val="0000FF"/>
              </a:solidFill>
              <a:latin typeface="+mj-lt"/>
              <a:cs typeface="Times New Roman"/>
            </a:endParaRPr>
          </a:p>
        </p:txBody>
      </p:sp>
      <p:sp>
        <p:nvSpPr>
          <p:cNvPr id="14" name="TextBox 13">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6" name="TextBox 15">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7" name="TextBox 16">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8" name="TextBox 17">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20" name="Picture 19" descr="TA_SC_schematics_WES_fig4_nature_latest.pdf"/>
          <p:cNvPicPr>
            <a:picLocks noChangeAspect="1"/>
          </p:cNvPicPr>
          <p:nvPr/>
        </p:nvPicPr>
        <p:blipFill rotWithShape="1">
          <a:blip r:embed="rId7">
            <a:extLst>
              <a:ext uri="{28A0092B-C50C-407E-A947-70E740481C1C}">
                <a14:useLocalDpi xmlns:a14="http://schemas.microsoft.com/office/drawing/2010/main" val="0"/>
              </a:ext>
            </a:extLst>
          </a:blip>
          <a:srcRect t="25830" b="26652"/>
          <a:stretch/>
        </p:blipFill>
        <p:spPr>
          <a:xfrm>
            <a:off x="68893" y="1804822"/>
            <a:ext cx="8822230" cy="3144078"/>
          </a:xfrm>
          <a:prstGeom prst="rect">
            <a:avLst/>
          </a:prstGeom>
        </p:spPr>
      </p:pic>
      <p:sp>
        <p:nvSpPr>
          <p:cNvPr id="19" name="TextBox 18">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77446085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9" y="92129"/>
            <a:ext cx="8404626" cy="523220"/>
          </a:xfrm>
          <a:prstGeom prst="rect">
            <a:avLst/>
          </a:prstGeom>
          <a:noFill/>
        </p:spPr>
        <p:txBody>
          <a:bodyPr wrap="square" rtlCol="0">
            <a:spAutoFit/>
          </a:bodyPr>
          <a:lstStyle/>
          <a:p>
            <a:r>
              <a:rPr lang="es-ES" sz="2800" b="1" dirty="0" err="1" smtClean="0">
                <a:solidFill>
                  <a:srgbClr val="0000FF"/>
                </a:solidFill>
                <a:latin typeface="+mj-lt"/>
                <a:cs typeface="Times New Roman"/>
              </a:rPr>
              <a:t>Conclusions</a:t>
            </a:r>
            <a:endParaRPr lang="es-ES" sz="28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 name="CuadroTexto 1"/>
          <p:cNvSpPr txBox="1"/>
          <p:nvPr/>
        </p:nvSpPr>
        <p:spPr>
          <a:xfrm>
            <a:off x="8204119" y="1437185"/>
            <a:ext cx="184666" cy="307777"/>
          </a:xfrm>
          <a:prstGeom prst="rect">
            <a:avLst/>
          </a:prstGeom>
          <a:noFill/>
        </p:spPr>
        <p:txBody>
          <a:bodyPr wrap="none" rtlCol="0">
            <a:spAutoFit/>
          </a:bodyPr>
          <a:lstStyle/>
          <a:p>
            <a:endParaRPr lang="es-ES" dirty="0"/>
          </a:p>
        </p:txBody>
      </p:sp>
      <p:sp>
        <p:nvSpPr>
          <p:cNvPr id="5" name="TextShape 5"/>
          <p:cNvSpPr txBox="1"/>
          <p:nvPr/>
        </p:nvSpPr>
        <p:spPr>
          <a:xfrm>
            <a:off x="367598" y="889697"/>
            <a:ext cx="8290654" cy="647760"/>
          </a:xfrm>
          <a:prstGeom prst="rect">
            <a:avLst/>
          </a:prstGeom>
        </p:spPr>
        <p:txBody>
          <a:bodyPr lIns="90000" tIns="45000" rIns="90000" bIns="45000"/>
          <a:lstStyle/>
          <a:p>
            <a:pPr marL="285750" indent="-285750" algn="just">
              <a:buFontTx/>
              <a:buChar char="-"/>
            </a:pPr>
            <a:r>
              <a:rPr lang="es-ES" sz="1800" b="1" dirty="0" err="1" smtClean="0">
                <a:solidFill>
                  <a:schemeClr val="tx1"/>
                </a:solidFill>
              </a:rPr>
              <a:t>NorESM_</a:t>
            </a:r>
            <a:r>
              <a:rPr lang="es-ES" sz="1800" b="1" dirty="0" err="1">
                <a:solidFill>
                  <a:schemeClr val="tx1"/>
                </a:solidFill>
              </a:rPr>
              <a:t>a</a:t>
            </a:r>
            <a:r>
              <a:rPr lang="es-ES" sz="1800" b="1" dirty="0" err="1" smtClean="0">
                <a:solidFill>
                  <a:schemeClr val="tx1"/>
                </a:solidFill>
              </a:rPr>
              <a:t>tmos</a:t>
            </a:r>
            <a:r>
              <a:rPr lang="es-ES" sz="1800" b="1" dirty="0" smtClean="0">
                <a:solidFill>
                  <a:schemeClr val="tx1"/>
                </a:solidFill>
              </a:rPr>
              <a:t> </a:t>
            </a:r>
            <a:r>
              <a:rPr lang="es-ES" sz="1800" b="1" dirty="0" err="1" smtClean="0">
                <a:solidFill>
                  <a:schemeClr val="tx1"/>
                </a:solidFill>
              </a:rPr>
              <a:t>simulates</a:t>
            </a:r>
            <a:r>
              <a:rPr lang="es-ES" sz="1800" b="1" dirty="0" smtClean="0">
                <a:solidFill>
                  <a:schemeClr val="tx1"/>
                </a:solidFill>
              </a:rPr>
              <a:t> a </a:t>
            </a:r>
            <a:r>
              <a:rPr lang="es-ES" sz="1800" b="1" dirty="0" err="1" smtClean="0">
                <a:solidFill>
                  <a:schemeClr val="tx1"/>
                </a:solidFill>
              </a:rPr>
              <a:t>seasonal</a:t>
            </a:r>
            <a:r>
              <a:rPr lang="es-ES" sz="1800" b="1" dirty="0" smtClean="0">
                <a:solidFill>
                  <a:schemeClr val="tx1"/>
                </a:solidFill>
              </a:rPr>
              <a:t> </a:t>
            </a:r>
            <a:r>
              <a:rPr lang="es-ES" sz="1800" b="1" dirty="0" err="1" smtClean="0">
                <a:solidFill>
                  <a:schemeClr val="tx1"/>
                </a:solidFill>
              </a:rPr>
              <a:t>cycle</a:t>
            </a:r>
            <a:r>
              <a:rPr lang="es-ES" sz="1800" b="1" dirty="0" smtClean="0">
                <a:solidFill>
                  <a:schemeClr val="tx1"/>
                </a:solidFill>
              </a:rPr>
              <a:t> in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atmosphere</a:t>
            </a:r>
            <a:r>
              <a:rPr lang="es-ES" sz="1800" b="1" dirty="0" smtClean="0">
                <a:solidFill>
                  <a:schemeClr val="tx1"/>
                </a:solidFill>
              </a:rPr>
              <a:t> </a:t>
            </a:r>
            <a:r>
              <a:rPr lang="es-ES" sz="1800" b="1" dirty="0" err="1" smtClean="0">
                <a:solidFill>
                  <a:schemeClr val="tx1"/>
                </a:solidFill>
              </a:rPr>
              <a:t>when</a:t>
            </a:r>
            <a:r>
              <a:rPr lang="es-ES" sz="1800" b="1" dirty="0" smtClean="0">
                <a:solidFill>
                  <a:schemeClr val="tx1"/>
                </a:solidFill>
              </a:rPr>
              <a:t> </a:t>
            </a:r>
            <a:r>
              <a:rPr lang="es-ES" sz="1800" b="1" dirty="0" err="1" smtClean="0">
                <a:solidFill>
                  <a:schemeClr val="tx1"/>
                </a:solidFill>
              </a:rPr>
              <a:t>forced</a:t>
            </a:r>
            <a:r>
              <a:rPr lang="es-ES" sz="1800" b="1" dirty="0" smtClean="0">
                <a:solidFill>
                  <a:schemeClr val="tx1"/>
                </a:solidFill>
              </a:rPr>
              <a:t> </a:t>
            </a:r>
            <a:r>
              <a:rPr lang="es-ES" sz="1800" b="1" dirty="0" err="1" smtClean="0">
                <a:solidFill>
                  <a:schemeClr val="tx1"/>
                </a:solidFill>
              </a:rPr>
              <a:t>with</a:t>
            </a:r>
            <a:r>
              <a:rPr lang="es-ES" sz="1800" b="1" dirty="0" smtClean="0">
                <a:solidFill>
                  <a:schemeClr val="tx1"/>
                </a:solidFill>
              </a:rPr>
              <a:t> non-</a:t>
            </a:r>
            <a:r>
              <a:rPr lang="es-ES" sz="1800" b="1" dirty="0" err="1" smtClean="0">
                <a:solidFill>
                  <a:schemeClr val="tx1"/>
                </a:solidFill>
              </a:rPr>
              <a:t>varying</a:t>
            </a:r>
            <a:r>
              <a:rPr lang="es-ES" sz="1800" b="1" dirty="0" smtClean="0">
                <a:solidFill>
                  <a:schemeClr val="tx1"/>
                </a:solidFill>
              </a:rPr>
              <a:t> </a:t>
            </a:r>
            <a:r>
              <a:rPr lang="es-ES" sz="1800" b="1" dirty="0" err="1" smtClean="0">
                <a:solidFill>
                  <a:schemeClr val="tx1"/>
                </a:solidFill>
              </a:rPr>
              <a:t>equatorial</a:t>
            </a:r>
            <a:r>
              <a:rPr lang="es-ES" sz="1800" b="1" dirty="0" smtClean="0">
                <a:solidFill>
                  <a:schemeClr val="tx1"/>
                </a:solidFill>
              </a:rPr>
              <a:t> </a:t>
            </a:r>
            <a:r>
              <a:rPr lang="es-ES" sz="1800" b="1" dirty="0" err="1" smtClean="0">
                <a:solidFill>
                  <a:schemeClr val="tx1"/>
                </a:solidFill>
              </a:rPr>
              <a:t>SSTs</a:t>
            </a:r>
            <a:r>
              <a:rPr lang="es-ES" sz="1800" b="1" dirty="0" smtClean="0">
                <a:solidFill>
                  <a:schemeClr val="tx1"/>
                </a:solidFill>
              </a:rPr>
              <a:t>.</a:t>
            </a:r>
            <a:endParaRPr lang="es-ES" sz="1800" b="1" dirty="0">
              <a:solidFill>
                <a:schemeClr val="tx1"/>
              </a:solidFill>
            </a:endParaRPr>
          </a:p>
        </p:txBody>
      </p:sp>
      <p:sp>
        <p:nvSpPr>
          <p:cNvPr id="6" name="TextShape 5"/>
          <p:cNvSpPr txBox="1"/>
          <p:nvPr/>
        </p:nvSpPr>
        <p:spPr>
          <a:xfrm>
            <a:off x="367599" y="2004415"/>
            <a:ext cx="8290654" cy="953528"/>
          </a:xfrm>
          <a:prstGeom prst="rect">
            <a:avLst/>
          </a:prstGeom>
        </p:spPr>
        <p:txBody>
          <a:bodyPr lIns="90000" tIns="45000" rIns="90000" bIns="45000"/>
          <a:lstStyle/>
          <a:p>
            <a:pPr marL="285750" indent="-285750" algn="just">
              <a:buFontTx/>
              <a:buChar char="-"/>
            </a:pPr>
            <a:r>
              <a:rPr lang="es-ES" sz="1800" b="1" dirty="0" err="1" smtClean="0">
                <a:solidFill>
                  <a:schemeClr val="tx1"/>
                </a:solidFill>
              </a:rPr>
              <a:t>NorESM</a:t>
            </a:r>
            <a:r>
              <a:rPr lang="es-ES" sz="1800" b="1" dirty="0" err="1">
                <a:solidFill>
                  <a:schemeClr val="tx1"/>
                </a:solidFill>
              </a:rPr>
              <a:t>_</a:t>
            </a:r>
            <a:r>
              <a:rPr lang="es-ES" sz="1800" b="1" dirty="0" err="1" smtClean="0">
                <a:solidFill>
                  <a:schemeClr val="tx1"/>
                </a:solidFill>
              </a:rPr>
              <a:t>ocean</a:t>
            </a:r>
            <a:r>
              <a:rPr lang="es-ES" sz="1800" b="1" dirty="0" smtClean="0">
                <a:solidFill>
                  <a:schemeClr val="tx1"/>
                </a:solidFill>
              </a:rPr>
              <a:t> reproduces a </a:t>
            </a:r>
            <a:r>
              <a:rPr lang="es-ES" sz="1800" b="1" dirty="0" err="1" smtClean="0">
                <a:solidFill>
                  <a:schemeClr val="tx1"/>
                </a:solidFill>
              </a:rPr>
              <a:t>significant</a:t>
            </a:r>
            <a:r>
              <a:rPr lang="es-ES" sz="1800" b="1" dirty="0" smtClean="0">
                <a:solidFill>
                  <a:schemeClr val="tx1"/>
                </a:solidFill>
              </a:rPr>
              <a:t> </a:t>
            </a:r>
            <a:r>
              <a:rPr lang="es-ES" sz="1800" b="1" dirty="0" err="1" smtClean="0">
                <a:solidFill>
                  <a:schemeClr val="tx1"/>
                </a:solidFill>
              </a:rPr>
              <a:t>amount</a:t>
            </a:r>
            <a:r>
              <a:rPr lang="es-ES" sz="1800" b="1" dirty="0" smtClean="0">
                <a:solidFill>
                  <a:schemeClr val="tx1"/>
                </a:solidFill>
              </a:rPr>
              <a:t> of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seasonal</a:t>
            </a:r>
            <a:r>
              <a:rPr lang="es-ES" sz="1800" b="1" dirty="0" smtClean="0">
                <a:solidFill>
                  <a:schemeClr val="tx1"/>
                </a:solidFill>
              </a:rPr>
              <a:t> </a:t>
            </a:r>
            <a:r>
              <a:rPr lang="es-ES" sz="1800" b="1" dirty="0" err="1" smtClean="0">
                <a:solidFill>
                  <a:schemeClr val="tx1"/>
                </a:solidFill>
              </a:rPr>
              <a:t>cycle</a:t>
            </a:r>
            <a:r>
              <a:rPr lang="es-ES" sz="1800" b="1" dirty="0" smtClean="0">
                <a:solidFill>
                  <a:schemeClr val="tx1"/>
                </a:solidFill>
              </a:rPr>
              <a:t> </a:t>
            </a:r>
            <a:r>
              <a:rPr lang="es-ES" sz="1800" b="1" dirty="0" err="1" smtClean="0">
                <a:solidFill>
                  <a:schemeClr val="tx1"/>
                </a:solidFill>
              </a:rPr>
              <a:t>variability</a:t>
            </a:r>
            <a:r>
              <a:rPr lang="es-ES" sz="1800" b="1" dirty="0" smtClean="0">
                <a:solidFill>
                  <a:schemeClr val="tx1"/>
                </a:solidFill>
              </a:rPr>
              <a:t> at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equator</a:t>
            </a:r>
            <a:r>
              <a:rPr lang="es-ES" sz="1800" b="1" dirty="0" smtClean="0">
                <a:solidFill>
                  <a:schemeClr val="tx1"/>
                </a:solidFill>
              </a:rPr>
              <a:t> </a:t>
            </a:r>
            <a:r>
              <a:rPr lang="es-ES" sz="1800" b="1" dirty="0" err="1" smtClean="0">
                <a:solidFill>
                  <a:schemeClr val="tx1"/>
                </a:solidFill>
              </a:rPr>
              <a:t>when</a:t>
            </a:r>
            <a:r>
              <a:rPr lang="es-ES" sz="1800" b="1" dirty="0" smtClean="0">
                <a:solidFill>
                  <a:schemeClr val="tx1"/>
                </a:solidFill>
              </a:rPr>
              <a:t> </a:t>
            </a:r>
            <a:r>
              <a:rPr lang="es-ES" sz="1800" b="1" dirty="0" err="1" smtClean="0">
                <a:solidFill>
                  <a:schemeClr val="tx1"/>
                </a:solidFill>
              </a:rPr>
              <a:t>forced</a:t>
            </a:r>
            <a:r>
              <a:rPr lang="es-ES" sz="1800" b="1" dirty="0" smtClean="0">
                <a:solidFill>
                  <a:schemeClr val="tx1"/>
                </a:solidFill>
              </a:rPr>
              <a:t> </a:t>
            </a:r>
            <a:r>
              <a:rPr lang="es-ES" sz="1800" b="1" dirty="0" err="1" smtClean="0">
                <a:solidFill>
                  <a:schemeClr val="tx1"/>
                </a:solidFill>
              </a:rPr>
              <a:t>by</a:t>
            </a:r>
            <a:r>
              <a:rPr lang="es-ES" sz="1800" b="1" dirty="0" smtClean="0">
                <a:solidFill>
                  <a:schemeClr val="tx1"/>
                </a:solidFill>
              </a:rPr>
              <a:t> </a:t>
            </a:r>
            <a:r>
              <a:rPr lang="es-ES" sz="1800" b="1" dirty="0" err="1" smtClean="0">
                <a:solidFill>
                  <a:schemeClr val="tx1"/>
                </a:solidFill>
              </a:rPr>
              <a:t>winds</a:t>
            </a:r>
            <a:r>
              <a:rPr lang="es-ES" sz="1800" b="1" dirty="0" smtClean="0">
                <a:solidFill>
                  <a:schemeClr val="tx1"/>
                </a:solidFill>
              </a:rPr>
              <a:t> </a:t>
            </a:r>
            <a:r>
              <a:rPr lang="es-ES" sz="1800" b="1" dirty="0" err="1" smtClean="0">
                <a:solidFill>
                  <a:schemeClr val="tx1"/>
                </a:solidFill>
              </a:rPr>
              <a:t>not</a:t>
            </a:r>
            <a:r>
              <a:rPr lang="es-ES" sz="1800" b="1" dirty="0" smtClean="0">
                <a:solidFill>
                  <a:schemeClr val="tx1"/>
                </a:solidFill>
              </a:rPr>
              <a:t> </a:t>
            </a:r>
            <a:r>
              <a:rPr lang="es-ES" sz="1800" b="1" dirty="0" err="1" smtClean="0">
                <a:solidFill>
                  <a:schemeClr val="tx1"/>
                </a:solidFill>
              </a:rPr>
              <a:t>produced</a:t>
            </a:r>
            <a:r>
              <a:rPr lang="es-ES" sz="1800" b="1" dirty="0" smtClean="0">
                <a:solidFill>
                  <a:schemeClr val="tx1"/>
                </a:solidFill>
              </a:rPr>
              <a:t> </a:t>
            </a:r>
            <a:r>
              <a:rPr lang="es-ES" sz="1800" b="1" dirty="0" err="1" smtClean="0">
                <a:solidFill>
                  <a:schemeClr val="tx1"/>
                </a:solidFill>
              </a:rPr>
              <a:t>by</a:t>
            </a:r>
            <a:r>
              <a:rPr lang="es-ES" sz="1800" b="1" dirty="0" smtClean="0">
                <a:solidFill>
                  <a:schemeClr val="tx1"/>
                </a:solidFill>
              </a:rPr>
              <a:t> local SST. </a:t>
            </a:r>
            <a:endParaRPr lang="es-ES" sz="1800" b="1" dirty="0">
              <a:solidFill>
                <a:schemeClr val="tx1"/>
              </a:solidFill>
            </a:endParaRPr>
          </a:p>
        </p:txBody>
      </p:sp>
      <p:sp>
        <p:nvSpPr>
          <p:cNvPr id="37" name="TextBox 36">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39" name="TextBox 38">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40" name="TextBox 39">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41" name="TextBox 40">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42" name="TextShape 5"/>
          <p:cNvSpPr txBox="1"/>
          <p:nvPr/>
        </p:nvSpPr>
        <p:spPr>
          <a:xfrm>
            <a:off x="367599" y="3360047"/>
            <a:ext cx="8290654" cy="1051792"/>
          </a:xfrm>
          <a:prstGeom prst="rect">
            <a:avLst/>
          </a:prstGeom>
        </p:spPr>
        <p:txBody>
          <a:bodyPr lIns="90000" tIns="45000" rIns="90000" bIns="45000"/>
          <a:lstStyle/>
          <a:p>
            <a:pPr marL="285750" indent="-285750" algn="just">
              <a:buFontTx/>
              <a:buChar char="-"/>
            </a:pP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upwelling</a:t>
            </a:r>
            <a:r>
              <a:rPr lang="es-ES" sz="1800" b="1" dirty="0" smtClean="0">
                <a:solidFill>
                  <a:schemeClr val="tx1"/>
                </a:solidFill>
              </a:rPr>
              <a:t> </a:t>
            </a:r>
            <a:r>
              <a:rPr lang="es-ES" sz="1800" b="1" dirty="0" err="1" smtClean="0">
                <a:solidFill>
                  <a:schemeClr val="tx1"/>
                </a:solidFill>
              </a:rPr>
              <a:t>is</a:t>
            </a:r>
            <a:r>
              <a:rPr lang="es-ES" sz="1800" b="1" dirty="0" smtClean="0">
                <a:solidFill>
                  <a:schemeClr val="tx1"/>
                </a:solidFill>
              </a:rPr>
              <a:t>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main</a:t>
            </a:r>
            <a:r>
              <a:rPr lang="es-ES" sz="1800" b="1" dirty="0" smtClean="0">
                <a:solidFill>
                  <a:schemeClr val="tx1"/>
                </a:solidFill>
              </a:rPr>
              <a:t> </a:t>
            </a:r>
            <a:r>
              <a:rPr lang="es-ES" sz="1800" b="1" dirty="0" err="1" smtClean="0">
                <a:solidFill>
                  <a:schemeClr val="tx1"/>
                </a:solidFill>
              </a:rPr>
              <a:t>contributor</a:t>
            </a:r>
            <a:r>
              <a:rPr lang="es-ES" sz="1800" b="1" dirty="0" smtClean="0">
                <a:solidFill>
                  <a:schemeClr val="tx1"/>
                </a:solidFill>
              </a:rPr>
              <a:t> </a:t>
            </a:r>
            <a:r>
              <a:rPr lang="es-ES" sz="1800" b="1" dirty="0" err="1" smtClean="0">
                <a:solidFill>
                  <a:schemeClr val="tx1"/>
                </a:solidFill>
              </a:rPr>
              <a:t>to</a:t>
            </a:r>
            <a:r>
              <a:rPr lang="es-ES" sz="1800" b="1" dirty="0" smtClean="0">
                <a:solidFill>
                  <a:schemeClr val="tx1"/>
                </a:solidFill>
              </a:rPr>
              <a:t>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upwelling</a:t>
            </a:r>
            <a:r>
              <a:rPr lang="es-ES" sz="1800" b="1" dirty="0" smtClean="0">
                <a:solidFill>
                  <a:schemeClr val="tx1"/>
                </a:solidFill>
              </a:rPr>
              <a:t> in </a:t>
            </a:r>
            <a:r>
              <a:rPr lang="es-ES" sz="1800" b="1" dirty="0" err="1" smtClean="0">
                <a:solidFill>
                  <a:schemeClr val="tx1"/>
                </a:solidFill>
              </a:rPr>
              <a:t>summer</a:t>
            </a:r>
            <a:r>
              <a:rPr lang="es-ES" sz="1800" b="1" dirty="0" smtClean="0">
                <a:solidFill>
                  <a:schemeClr val="tx1"/>
                </a:solidFill>
              </a:rPr>
              <a:t> in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Atlantic</a:t>
            </a:r>
            <a:r>
              <a:rPr lang="es-ES" sz="1800" b="1" dirty="0" smtClean="0">
                <a:solidFill>
                  <a:schemeClr val="tx1"/>
                </a:solidFill>
              </a:rPr>
              <a:t> </a:t>
            </a:r>
            <a:r>
              <a:rPr lang="es-ES" sz="1800" b="1" dirty="0" err="1" smtClean="0">
                <a:solidFill>
                  <a:schemeClr val="tx1"/>
                </a:solidFill>
              </a:rPr>
              <a:t>Cold</a:t>
            </a:r>
            <a:r>
              <a:rPr lang="es-ES" sz="1800" b="1" dirty="0" smtClean="0">
                <a:solidFill>
                  <a:schemeClr val="tx1"/>
                </a:solidFill>
              </a:rPr>
              <a:t> </a:t>
            </a:r>
            <a:r>
              <a:rPr lang="es-ES" sz="1800" b="1" dirty="0" err="1" smtClean="0">
                <a:solidFill>
                  <a:schemeClr val="tx1"/>
                </a:solidFill>
              </a:rPr>
              <a:t>Tongue</a:t>
            </a:r>
            <a:r>
              <a:rPr lang="es-ES" sz="1800" b="1" dirty="0" smtClean="0">
                <a:solidFill>
                  <a:schemeClr val="tx1"/>
                </a:solidFill>
              </a:rPr>
              <a:t> </a:t>
            </a:r>
            <a:r>
              <a:rPr lang="es-ES" sz="1800" b="1" dirty="0" err="1" smtClean="0">
                <a:solidFill>
                  <a:schemeClr val="tx1"/>
                </a:solidFill>
              </a:rPr>
              <a:t>region</a:t>
            </a:r>
            <a:r>
              <a:rPr lang="es-ES" sz="1800" b="1" dirty="0" smtClean="0">
                <a:solidFill>
                  <a:schemeClr val="tx1"/>
                </a:solidFill>
              </a:rPr>
              <a:t> and </a:t>
            </a:r>
            <a:r>
              <a:rPr lang="es-ES" sz="1800" b="1" dirty="0" err="1" smtClean="0">
                <a:solidFill>
                  <a:schemeClr val="tx1"/>
                </a:solidFill>
              </a:rPr>
              <a:t>is</a:t>
            </a:r>
            <a:r>
              <a:rPr lang="es-ES" sz="1800" b="1" dirty="0" smtClean="0">
                <a:solidFill>
                  <a:schemeClr val="tx1"/>
                </a:solidFill>
              </a:rPr>
              <a:t> </a:t>
            </a:r>
            <a:r>
              <a:rPr lang="es-ES" sz="1800" b="1" dirty="0" err="1" smtClean="0">
                <a:solidFill>
                  <a:schemeClr val="tx1"/>
                </a:solidFill>
              </a:rPr>
              <a:t>remotely</a:t>
            </a:r>
            <a:r>
              <a:rPr lang="es-ES" sz="1800" b="1" dirty="0" smtClean="0">
                <a:solidFill>
                  <a:schemeClr val="tx1"/>
                </a:solidFill>
              </a:rPr>
              <a:t> </a:t>
            </a:r>
            <a:r>
              <a:rPr lang="es-ES" sz="1800" b="1" dirty="0" err="1" smtClean="0">
                <a:solidFill>
                  <a:schemeClr val="tx1"/>
                </a:solidFill>
              </a:rPr>
              <a:t>triggered</a:t>
            </a:r>
            <a:r>
              <a:rPr lang="es-ES" sz="1800" b="1" dirty="0" smtClean="0">
                <a:solidFill>
                  <a:schemeClr val="tx1"/>
                </a:solidFill>
              </a:rPr>
              <a:t> </a:t>
            </a:r>
            <a:r>
              <a:rPr lang="es-ES" sz="1800" b="1" dirty="0" err="1" smtClean="0">
                <a:solidFill>
                  <a:schemeClr val="tx1"/>
                </a:solidFill>
              </a:rPr>
              <a:t>from</a:t>
            </a:r>
            <a:r>
              <a:rPr lang="es-ES" sz="1800" b="1" dirty="0" smtClean="0">
                <a:solidFill>
                  <a:schemeClr val="tx1"/>
                </a:solidFill>
              </a:rPr>
              <a:t>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west</a:t>
            </a:r>
            <a:r>
              <a:rPr lang="es-ES" sz="1800" b="1" dirty="0" smtClean="0">
                <a:solidFill>
                  <a:schemeClr val="tx1"/>
                </a:solidFill>
              </a:rPr>
              <a:t>.</a:t>
            </a:r>
            <a:endParaRPr lang="es-ES" sz="1800" b="1" dirty="0">
              <a:solidFill>
                <a:schemeClr val="tx1"/>
              </a:solidFill>
            </a:endParaRPr>
          </a:p>
        </p:txBody>
      </p:sp>
      <p:sp>
        <p:nvSpPr>
          <p:cNvPr id="43" name="TextShape 5"/>
          <p:cNvSpPr txBox="1"/>
          <p:nvPr/>
        </p:nvSpPr>
        <p:spPr>
          <a:xfrm>
            <a:off x="350889" y="4365692"/>
            <a:ext cx="8290654" cy="681190"/>
          </a:xfrm>
          <a:prstGeom prst="rect">
            <a:avLst/>
          </a:prstGeom>
        </p:spPr>
        <p:txBody>
          <a:bodyPr lIns="90000" tIns="45000" rIns="90000" bIns="45000"/>
          <a:lstStyle/>
          <a:p>
            <a:pPr marL="285750" indent="-285750" algn="just">
              <a:buFontTx/>
              <a:buChar char="-"/>
            </a:pPr>
            <a:r>
              <a:rPr lang="es-ES" sz="1800" b="1" dirty="0" err="1" smtClean="0">
                <a:solidFill>
                  <a:schemeClr val="tx1"/>
                </a:solidFill>
              </a:rPr>
              <a:t>Strong</a:t>
            </a:r>
            <a:r>
              <a:rPr lang="es-ES" sz="1800" b="1" dirty="0" smtClean="0">
                <a:solidFill>
                  <a:schemeClr val="tx1"/>
                </a:solidFill>
              </a:rPr>
              <a:t> </a:t>
            </a:r>
            <a:r>
              <a:rPr lang="es-ES" sz="1800" b="1" dirty="0" err="1" smtClean="0">
                <a:solidFill>
                  <a:schemeClr val="tx1"/>
                </a:solidFill>
              </a:rPr>
              <a:t>evaporation</a:t>
            </a:r>
            <a:r>
              <a:rPr lang="es-ES" sz="1800" b="1" dirty="0" smtClean="0">
                <a:solidFill>
                  <a:schemeClr val="tx1"/>
                </a:solidFill>
              </a:rPr>
              <a:t> </a:t>
            </a:r>
            <a:r>
              <a:rPr lang="es-ES" sz="1800" b="1" dirty="0" err="1" smtClean="0">
                <a:solidFill>
                  <a:schemeClr val="tx1"/>
                </a:solidFill>
              </a:rPr>
              <a:t>driven</a:t>
            </a:r>
            <a:r>
              <a:rPr lang="es-ES" sz="1800" b="1" dirty="0" smtClean="0">
                <a:solidFill>
                  <a:schemeClr val="tx1"/>
                </a:solidFill>
              </a:rPr>
              <a:t> </a:t>
            </a:r>
            <a:r>
              <a:rPr lang="es-ES" sz="1800" b="1" dirty="0" err="1" smtClean="0">
                <a:solidFill>
                  <a:schemeClr val="tx1"/>
                </a:solidFill>
              </a:rPr>
              <a:t>by</a:t>
            </a:r>
            <a:r>
              <a:rPr lang="es-ES" sz="1800" b="1" dirty="0" smtClean="0">
                <a:solidFill>
                  <a:schemeClr val="tx1"/>
                </a:solidFill>
              </a:rPr>
              <a:t> </a:t>
            </a:r>
            <a:r>
              <a:rPr lang="es-ES" sz="1800" b="1" dirty="0" err="1" smtClean="0">
                <a:solidFill>
                  <a:schemeClr val="tx1"/>
                </a:solidFill>
              </a:rPr>
              <a:t>monsoonal</a:t>
            </a:r>
            <a:r>
              <a:rPr lang="es-ES" sz="1800" b="1" dirty="0" smtClean="0">
                <a:solidFill>
                  <a:schemeClr val="tx1"/>
                </a:solidFill>
              </a:rPr>
              <a:t> </a:t>
            </a:r>
            <a:r>
              <a:rPr lang="es-ES" sz="1800" b="1" dirty="0" err="1" smtClean="0">
                <a:solidFill>
                  <a:schemeClr val="tx1"/>
                </a:solidFill>
              </a:rPr>
              <a:t>winds</a:t>
            </a:r>
            <a:r>
              <a:rPr lang="es-ES" sz="1800" b="1" dirty="0" smtClean="0">
                <a:solidFill>
                  <a:schemeClr val="tx1"/>
                </a:solidFill>
              </a:rPr>
              <a:t> </a:t>
            </a:r>
            <a:r>
              <a:rPr lang="es-ES" sz="1800" b="1" dirty="0" err="1" smtClean="0">
                <a:solidFill>
                  <a:schemeClr val="tx1"/>
                </a:solidFill>
              </a:rPr>
              <a:t>strongly</a:t>
            </a:r>
            <a:r>
              <a:rPr lang="es-ES" sz="1800" b="1" dirty="0" smtClean="0">
                <a:solidFill>
                  <a:schemeClr val="tx1"/>
                </a:solidFill>
              </a:rPr>
              <a:t> </a:t>
            </a:r>
            <a:r>
              <a:rPr lang="es-ES" sz="1800" b="1" dirty="0" err="1" smtClean="0">
                <a:solidFill>
                  <a:schemeClr val="tx1"/>
                </a:solidFill>
              </a:rPr>
              <a:t>contributes</a:t>
            </a:r>
            <a:r>
              <a:rPr lang="es-ES" sz="1800" b="1" dirty="0" smtClean="0">
                <a:solidFill>
                  <a:schemeClr val="tx1"/>
                </a:solidFill>
              </a:rPr>
              <a:t> </a:t>
            </a:r>
            <a:r>
              <a:rPr lang="es-ES" sz="1800" b="1" dirty="0" err="1" smtClean="0">
                <a:solidFill>
                  <a:schemeClr val="tx1"/>
                </a:solidFill>
              </a:rPr>
              <a:t>to</a:t>
            </a:r>
            <a:r>
              <a:rPr lang="es-ES" sz="1800" b="1" dirty="0" smtClean="0">
                <a:solidFill>
                  <a:schemeClr val="tx1"/>
                </a:solidFill>
              </a:rPr>
              <a:t>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development</a:t>
            </a:r>
            <a:r>
              <a:rPr lang="es-ES" sz="1800" b="1" dirty="0" smtClean="0">
                <a:solidFill>
                  <a:schemeClr val="tx1"/>
                </a:solidFill>
              </a:rPr>
              <a:t> of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cold</a:t>
            </a:r>
            <a:r>
              <a:rPr lang="es-ES" sz="1800" b="1" dirty="0" smtClean="0">
                <a:solidFill>
                  <a:schemeClr val="tx1"/>
                </a:solidFill>
              </a:rPr>
              <a:t> </a:t>
            </a:r>
            <a:r>
              <a:rPr lang="es-ES" sz="1800" b="1" dirty="0" err="1" smtClean="0">
                <a:solidFill>
                  <a:schemeClr val="tx1"/>
                </a:solidFill>
              </a:rPr>
              <a:t>tongue</a:t>
            </a:r>
            <a:r>
              <a:rPr lang="es-ES" sz="1800" b="1" dirty="0" smtClean="0">
                <a:solidFill>
                  <a:schemeClr val="tx1"/>
                </a:solidFill>
              </a:rPr>
              <a:t>.</a:t>
            </a:r>
            <a:endParaRPr lang="es-ES" sz="1800" b="1" dirty="0">
              <a:solidFill>
                <a:schemeClr val="tx1"/>
              </a:solidFill>
            </a:endParaRPr>
          </a:p>
        </p:txBody>
      </p:sp>
      <p:sp>
        <p:nvSpPr>
          <p:cNvPr id="44" name="TextShape 5"/>
          <p:cNvSpPr txBox="1"/>
          <p:nvPr/>
        </p:nvSpPr>
        <p:spPr>
          <a:xfrm>
            <a:off x="350889" y="5199282"/>
            <a:ext cx="8290654" cy="681190"/>
          </a:xfrm>
          <a:prstGeom prst="rect">
            <a:avLst/>
          </a:prstGeom>
        </p:spPr>
        <p:txBody>
          <a:bodyPr lIns="90000" tIns="45000" rIns="90000" bIns="45000"/>
          <a:lstStyle/>
          <a:p>
            <a:pPr marL="285750" indent="-285750" algn="just">
              <a:buFontTx/>
              <a:buChar char="-"/>
            </a:pP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coupling</a:t>
            </a:r>
            <a:r>
              <a:rPr lang="es-ES" sz="1800" b="1" dirty="0" smtClean="0">
                <a:solidFill>
                  <a:schemeClr val="tx1"/>
                </a:solidFill>
              </a:rPr>
              <a:t> </a:t>
            </a:r>
            <a:r>
              <a:rPr lang="es-ES" sz="1800" b="1" dirty="0" err="1" smtClean="0">
                <a:solidFill>
                  <a:schemeClr val="tx1"/>
                </a:solidFill>
              </a:rPr>
              <a:t>between</a:t>
            </a:r>
            <a:r>
              <a:rPr lang="es-ES" sz="1800" b="1" dirty="0" smtClean="0">
                <a:solidFill>
                  <a:schemeClr val="tx1"/>
                </a:solidFill>
              </a:rPr>
              <a:t>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ocean</a:t>
            </a:r>
            <a:r>
              <a:rPr lang="es-ES" sz="1800" b="1" dirty="0" smtClean="0">
                <a:solidFill>
                  <a:schemeClr val="tx1"/>
                </a:solidFill>
              </a:rPr>
              <a:t> and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atmosphere</a:t>
            </a:r>
            <a:r>
              <a:rPr lang="es-ES" sz="1800" b="1" dirty="0" smtClean="0">
                <a:solidFill>
                  <a:schemeClr val="tx1"/>
                </a:solidFill>
              </a:rPr>
              <a:t> in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equatorial</a:t>
            </a:r>
            <a:r>
              <a:rPr lang="es-ES" sz="1800" b="1" dirty="0" smtClean="0">
                <a:solidFill>
                  <a:schemeClr val="tx1"/>
                </a:solidFill>
              </a:rPr>
              <a:t> </a:t>
            </a:r>
            <a:r>
              <a:rPr lang="es-ES" sz="1800" b="1" dirty="0" err="1" smtClean="0">
                <a:solidFill>
                  <a:schemeClr val="tx1"/>
                </a:solidFill>
              </a:rPr>
              <a:t>Atlantic</a:t>
            </a:r>
            <a:r>
              <a:rPr lang="es-ES" sz="1800" b="1" dirty="0" smtClean="0">
                <a:solidFill>
                  <a:schemeClr val="tx1"/>
                </a:solidFill>
              </a:rPr>
              <a:t> </a:t>
            </a:r>
            <a:r>
              <a:rPr lang="es-ES" sz="1800" b="1" dirty="0" err="1" smtClean="0">
                <a:solidFill>
                  <a:schemeClr val="tx1"/>
                </a:solidFill>
              </a:rPr>
              <a:t>is</a:t>
            </a:r>
            <a:r>
              <a:rPr lang="es-ES" sz="1800" b="1" dirty="0" smtClean="0">
                <a:solidFill>
                  <a:schemeClr val="tx1"/>
                </a:solidFill>
              </a:rPr>
              <a:t> </a:t>
            </a:r>
            <a:r>
              <a:rPr lang="es-ES" sz="1800" b="1" dirty="0" err="1" smtClean="0">
                <a:solidFill>
                  <a:schemeClr val="tx1"/>
                </a:solidFill>
              </a:rPr>
              <a:t>mainly</a:t>
            </a:r>
            <a:r>
              <a:rPr lang="es-ES" sz="1800" b="1" dirty="0" smtClean="0">
                <a:solidFill>
                  <a:schemeClr val="tx1"/>
                </a:solidFill>
              </a:rPr>
              <a:t> </a:t>
            </a:r>
            <a:r>
              <a:rPr lang="es-ES" sz="1800" b="1" dirty="0" err="1" smtClean="0">
                <a:solidFill>
                  <a:schemeClr val="tx1"/>
                </a:solidFill>
              </a:rPr>
              <a:t>thermodinamically</a:t>
            </a:r>
            <a:r>
              <a:rPr lang="es-ES" sz="1800" b="1" dirty="0" smtClean="0">
                <a:solidFill>
                  <a:schemeClr val="tx1"/>
                </a:solidFill>
              </a:rPr>
              <a:t> </a:t>
            </a:r>
            <a:r>
              <a:rPr lang="es-ES" sz="1800" b="1" dirty="0" err="1" smtClean="0">
                <a:solidFill>
                  <a:schemeClr val="tx1"/>
                </a:solidFill>
              </a:rPr>
              <a:t>driven</a:t>
            </a:r>
            <a:r>
              <a:rPr lang="es-ES" sz="1800" b="1" dirty="0" smtClean="0">
                <a:solidFill>
                  <a:schemeClr val="tx1"/>
                </a:solidFill>
              </a:rPr>
              <a:t> (WES </a:t>
            </a:r>
            <a:r>
              <a:rPr lang="es-ES" sz="1800" b="1" dirty="0" err="1" smtClean="0">
                <a:solidFill>
                  <a:schemeClr val="tx1"/>
                </a:solidFill>
              </a:rPr>
              <a:t>feedback</a:t>
            </a:r>
            <a:r>
              <a:rPr lang="es-ES" sz="1800" b="1" dirty="0" smtClean="0">
                <a:solidFill>
                  <a:schemeClr val="tx1"/>
                </a:solidFill>
              </a:rPr>
              <a:t>) and </a:t>
            </a:r>
            <a:r>
              <a:rPr lang="es-ES" sz="1800" b="1" dirty="0" err="1" smtClean="0">
                <a:solidFill>
                  <a:schemeClr val="tx1"/>
                </a:solidFill>
              </a:rPr>
              <a:t>is</a:t>
            </a:r>
            <a:r>
              <a:rPr lang="es-ES" sz="1800" b="1" dirty="0" smtClean="0">
                <a:solidFill>
                  <a:schemeClr val="tx1"/>
                </a:solidFill>
              </a:rPr>
              <a:t> </a:t>
            </a:r>
            <a:r>
              <a:rPr lang="es-ES" sz="1800" b="1" dirty="0" err="1" smtClean="0">
                <a:solidFill>
                  <a:schemeClr val="tx1"/>
                </a:solidFill>
              </a:rPr>
              <a:t>strongest</a:t>
            </a:r>
            <a:r>
              <a:rPr lang="es-ES" sz="1800" b="1" dirty="0" smtClean="0">
                <a:solidFill>
                  <a:schemeClr val="tx1"/>
                </a:solidFill>
              </a:rPr>
              <a:t> in </a:t>
            </a:r>
            <a:r>
              <a:rPr lang="es-ES" sz="1800" b="1" dirty="0" err="1" smtClean="0">
                <a:solidFill>
                  <a:schemeClr val="tx1"/>
                </a:solidFill>
              </a:rPr>
              <a:t>the</a:t>
            </a:r>
            <a:r>
              <a:rPr lang="es-ES" sz="1800" b="1" dirty="0" smtClean="0">
                <a:solidFill>
                  <a:schemeClr val="tx1"/>
                </a:solidFill>
              </a:rPr>
              <a:t> </a:t>
            </a:r>
            <a:r>
              <a:rPr lang="es-ES" sz="1800" b="1" dirty="0" err="1" smtClean="0">
                <a:solidFill>
                  <a:schemeClr val="tx1"/>
                </a:solidFill>
              </a:rPr>
              <a:t>west</a:t>
            </a:r>
            <a:r>
              <a:rPr lang="es-ES" sz="1800" b="1" dirty="0" smtClean="0">
                <a:solidFill>
                  <a:schemeClr val="tx1"/>
                </a:solidFill>
              </a:rPr>
              <a:t>.</a:t>
            </a:r>
            <a:endParaRPr lang="es-ES" sz="1800" b="1" dirty="0">
              <a:solidFill>
                <a:schemeClr val="tx1"/>
              </a:solidFill>
            </a:endParaRPr>
          </a:p>
        </p:txBody>
      </p:sp>
      <p:sp>
        <p:nvSpPr>
          <p:cNvPr id="15" name="TextBox 14">
            <a:hlinkClick r:id="rId7"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9028422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9" y="92129"/>
            <a:ext cx="8404626" cy="523220"/>
          </a:xfrm>
          <a:prstGeom prst="rect">
            <a:avLst/>
          </a:prstGeom>
          <a:noFill/>
        </p:spPr>
        <p:txBody>
          <a:bodyPr wrap="square" rtlCol="0">
            <a:spAutoFit/>
          </a:bodyPr>
          <a:lstStyle/>
          <a:p>
            <a:r>
              <a:rPr lang="es-ES" sz="2800" b="1" dirty="0" err="1" smtClean="0">
                <a:solidFill>
                  <a:srgbClr val="0000FF"/>
                </a:solidFill>
                <a:latin typeface="+mj-lt"/>
                <a:cs typeface="Times New Roman"/>
              </a:rPr>
              <a:t>References</a:t>
            </a:r>
            <a:endParaRPr lang="es-ES" sz="28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 name="CuadroTexto 1"/>
          <p:cNvSpPr txBox="1"/>
          <p:nvPr/>
        </p:nvSpPr>
        <p:spPr>
          <a:xfrm>
            <a:off x="8204119" y="1437185"/>
            <a:ext cx="184666" cy="307777"/>
          </a:xfrm>
          <a:prstGeom prst="rect">
            <a:avLst/>
          </a:prstGeom>
          <a:noFill/>
        </p:spPr>
        <p:txBody>
          <a:bodyPr wrap="none" rtlCol="0">
            <a:spAutoFit/>
          </a:bodyPr>
          <a:lstStyle/>
          <a:p>
            <a:endParaRPr lang="es-ES" dirty="0"/>
          </a:p>
        </p:txBody>
      </p:sp>
      <p:sp>
        <p:nvSpPr>
          <p:cNvPr id="5" name="TextShape 5"/>
          <p:cNvSpPr txBox="1"/>
          <p:nvPr/>
        </p:nvSpPr>
        <p:spPr>
          <a:xfrm>
            <a:off x="367598" y="889697"/>
            <a:ext cx="8290654" cy="2598570"/>
          </a:xfrm>
          <a:prstGeom prst="rect">
            <a:avLst/>
          </a:prstGeom>
        </p:spPr>
        <p:txBody>
          <a:bodyPr lIns="90000" tIns="45000" rIns="90000" bIns="45000"/>
          <a:lstStyle/>
          <a:p>
            <a:pPr algn="just"/>
            <a:r>
              <a:rPr lang="en-GB" sz="1600" dirty="0" err="1"/>
              <a:t>Crespo</a:t>
            </a:r>
            <a:r>
              <a:rPr lang="en-GB" sz="1600" dirty="0"/>
              <a:t>, L.R., </a:t>
            </a:r>
            <a:r>
              <a:rPr lang="en-GB" sz="1600" dirty="0" err="1"/>
              <a:t>Keenlyside</a:t>
            </a:r>
            <a:r>
              <a:rPr lang="en-GB" sz="1600" dirty="0"/>
              <a:t>, N. &amp; </a:t>
            </a:r>
            <a:r>
              <a:rPr lang="en-GB" sz="1600" dirty="0" err="1"/>
              <a:t>Koseki</a:t>
            </a:r>
            <a:r>
              <a:rPr lang="en-GB" sz="1600" dirty="0"/>
              <a:t>, S. The role of sea surface temperature in the atmospheric seasonal cycle of the equatorial Atlantic. </a:t>
            </a:r>
            <a:r>
              <a:rPr lang="en-GB" sz="1600" i="1" dirty="0" err="1"/>
              <a:t>Clim</a:t>
            </a:r>
            <a:r>
              <a:rPr lang="en-GB" sz="1600" i="1" dirty="0"/>
              <a:t> </a:t>
            </a:r>
            <a:r>
              <a:rPr lang="en-GB" sz="1600" i="1" dirty="0" err="1"/>
              <a:t>Dyn</a:t>
            </a:r>
            <a:r>
              <a:rPr lang="en-GB" sz="1600" dirty="0"/>
              <a:t> </a:t>
            </a:r>
            <a:r>
              <a:rPr lang="en-GB" sz="1600" b="1" dirty="0"/>
              <a:t>52, </a:t>
            </a:r>
            <a:r>
              <a:rPr lang="en-GB" sz="1600" dirty="0"/>
              <a:t>5927–5946 (2019). </a:t>
            </a:r>
            <a:r>
              <a:rPr lang="en-GB" sz="1600" dirty="0">
                <a:hlinkClick r:id="rId3"/>
              </a:rPr>
              <a:t>https://doi.org/10.1007/s00382-018-4489-</a:t>
            </a:r>
            <a:r>
              <a:rPr lang="en-GB" sz="1600" dirty="0" smtClean="0">
                <a:hlinkClick r:id="rId3"/>
              </a:rPr>
              <a:t>4</a:t>
            </a:r>
            <a:endParaRPr lang="en-GB" sz="1600" dirty="0" smtClean="0"/>
          </a:p>
          <a:p>
            <a:pPr algn="just"/>
            <a:endParaRPr lang="en-GB" sz="1600" dirty="0"/>
          </a:p>
          <a:p>
            <a:pPr algn="just"/>
            <a:r>
              <a:rPr lang="en-US" sz="1600" dirty="0"/>
              <a:t>Chang, P., and S. G. Philander, 1994: A Coupled Ocean–</a:t>
            </a:r>
            <a:r>
              <a:rPr lang="en-US" sz="1600" dirty="0" smtClean="0"/>
              <a:t>Atmosphere Instability </a:t>
            </a:r>
            <a:r>
              <a:rPr lang="en-US" sz="1600" dirty="0"/>
              <a:t>of Relevance to the Seasonal Cycle. J. </a:t>
            </a:r>
            <a:r>
              <a:rPr lang="en-US" sz="1600" dirty="0" smtClean="0"/>
              <a:t>Atmospheric </a:t>
            </a:r>
            <a:r>
              <a:rPr lang="pt-BR" sz="1600" dirty="0" err="1" smtClean="0"/>
              <a:t>Sci</a:t>
            </a:r>
            <a:r>
              <a:rPr lang="pt-BR" sz="1600" dirty="0"/>
              <a:t>., 51, 3627–3648, doi:10.1175/1520</a:t>
            </a:r>
            <a:r>
              <a:rPr lang="pt-BR" sz="1600" dirty="0" smtClean="0"/>
              <a:t>- </a:t>
            </a:r>
            <a:r>
              <a:rPr lang="mr-IN" sz="1600" dirty="0" smtClean="0"/>
              <a:t>0469</a:t>
            </a:r>
            <a:r>
              <a:rPr lang="mr-IN" sz="1600" dirty="0"/>
              <a:t>(1994)051&lt;3627:ACOIOR&gt;2.0.CO;2</a:t>
            </a:r>
            <a:r>
              <a:rPr lang="mr-IN" sz="1600" dirty="0" smtClean="0"/>
              <a:t>.</a:t>
            </a:r>
            <a:endParaRPr lang="es-ES_tradnl" sz="1600" dirty="0" smtClean="0"/>
          </a:p>
          <a:p>
            <a:pPr algn="just"/>
            <a:endParaRPr lang="es-ES_tradnl" sz="1600" dirty="0"/>
          </a:p>
          <a:p>
            <a:r>
              <a:rPr lang="en-US" sz="1600" dirty="0"/>
              <a:t>Chang, P</a:t>
            </a:r>
            <a:r>
              <a:rPr lang="en-US" sz="1600" dirty="0" smtClean="0"/>
              <a:t>, </a:t>
            </a:r>
            <a:r>
              <a:rPr lang="en-US" sz="1600" dirty="0"/>
              <a:t>L. </a:t>
            </a:r>
            <a:r>
              <a:rPr lang="en-US" sz="1600" dirty="0" err="1"/>
              <a:t>Ji</a:t>
            </a:r>
            <a:r>
              <a:rPr lang="en-US" sz="1600" dirty="0"/>
              <a:t>, and H. Li, 1997: A decadal climate variation in the </a:t>
            </a:r>
            <a:r>
              <a:rPr lang="en-US" sz="1600" dirty="0" smtClean="0"/>
              <a:t>tropical Atlantic </a:t>
            </a:r>
            <a:r>
              <a:rPr lang="en-US" sz="1600" dirty="0"/>
              <a:t>Ocean from thermodynamic air-sea interactions. Nature</a:t>
            </a:r>
            <a:r>
              <a:rPr lang="en-US" sz="1600" dirty="0" smtClean="0"/>
              <a:t>, </a:t>
            </a:r>
            <a:r>
              <a:rPr lang="mr-IN" sz="1600" dirty="0" smtClean="0"/>
              <a:t>385</a:t>
            </a:r>
            <a:r>
              <a:rPr lang="mr-IN" sz="1600" dirty="0"/>
              <a:t>, 516–518, doi:10.1038/385516a0.</a:t>
            </a:r>
            <a:endParaRPr lang="en-GB" sz="1600" dirty="0" smtClean="0"/>
          </a:p>
        </p:txBody>
      </p:sp>
      <p:sp>
        <p:nvSpPr>
          <p:cNvPr id="37" name="TextBox 36">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39" name="TextBox 38">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40" name="TextBox 39">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41" name="TextBox 40">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15" name="TextBox 14">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21902307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7" y="92129"/>
            <a:ext cx="8404627" cy="523220"/>
          </a:xfrm>
          <a:prstGeom prst="rect">
            <a:avLst/>
          </a:prstGeom>
          <a:noFill/>
        </p:spPr>
        <p:txBody>
          <a:bodyPr wrap="square" rtlCol="0">
            <a:spAutoFit/>
          </a:bodyPr>
          <a:lstStyle/>
          <a:p>
            <a:r>
              <a:rPr lang="es-ES" sz="2800" b="1" dirty="0" err="1" smtClean="0">
                <a:solidFill>
                  <a:srgbClr val="0000FF"/>
                </a:solidFill>
                <a:latin typeface="+mj-lt"/>
                <a:cs typeface="Times New Roman"/>
              </a:rPr>
              <a:t>Motivation</a:t>
            </a:r>
            <a:endParaRPr lang="es-ES" sz="2800" b="1" dirty="0">
              <a:solidFill>
                <a:srgbClr val="0000FF"/>
              </a:solidFill>
              <a:latin typeface="+mj-lt"/>
              <a:cs typeface="Times New Roman"/>
            </a:endParaRPr>
          </a:p>
        </p:txBody>
      </p:sp>
      <p:sp>
        <p:nvSpPr>
          <p:cNvPr id="7" name="CuadroTexto 6"/>
          <p:cNvSpPr txBox="1"/>
          <p:nvPr/>
        </p:nvSpPr>
        <p:spPr>
          <a:xfrm>
            <a:off x="4348099" y="158977"/>
            <a:ext cx="4831245" cy="400110"/>
          </a:xfrm>
          <a:prstGeom prst="rect">
            <a:avLst/>
          </a:prstGeom>
          <a:noFill/>
        </p:spPr>
        <p:txBody>
          <a:bodyPr wrap="none" rtlCol="0">
            <a:spAutoFit/>
          </a:bodyPr>
          <a:lstStyle/>
          <a:p>
            <a:r>
              <a:rPr lang="es-ES" sz="2000" b="1" dirty="0" err="1" smtClean="0">
                <a:solidFill>
                  <a:srgbClr val="0000FF"/>
                </a:solidFill>
              </a:rPr>
              <a:t>Annual</a:t>
            </a:r>
            <a:r>
              <a:rPr lang="es-ES" sz="2000" b="1" dirty="0" smtClean="0">
                <a:solidFill>
                  <a:srgbClr val="0000FF"/>
                </a:solidFill>
              </a:rPr>
              <a:t> </a:t>
            </a:r>
            <a:r>
              <a:rPr lang="es-ES" sz="2000" b="1" dirty="0" err="1" smtClean="0">
                <a:solidFill>
                  <a:srgbClr val="0000FF"/>
                </a:solidFill>
              </a:rPr>
              <a:t>cycle</a:t>
            </a:r>
            <a:r>
              <a:rPr lang="es-ES" sz="2000" b="1" dirty="0" smtClean="0">
                <a:solidFill>
                  <a:srgbClr val="0000FF"/>
                </a:solidFill>
              </a:rPr>
              <a:t> </a:t>
            </a:r>
            <a:r>
              <a:rPr lang="es-ES" sz="2000" b="1" dirty="0" err="1" smtClean="0">
                <a:solidFill>
                  <a:srgbClr val="0000FF"/>
                </a:solidFill>
              </a:rPr>
              <a:t>eastern</a:t>
            </a:r>
            <a:r>
              <a:rPr lang="es-ES" sz="2000" b="1" dirty="0" smtClean="0">
                <a:solidFill>
                  <a:srgbClr val="0000FF"/>
                </a:solidFill>
              </a:rPr>
              <a:t> Tropical </a:t>
            </a:r>
            <a:r>
              <a:rPr lang="es-ES" sz="2000" b="1" dirty="0" err="1" smtClean="0">
                <a:solidFill>
                  <a:srgbClr val="0000FF"/>
                </a:solidFill>
              </a:rPr>
              <a:t>Atlantic</a:t>
            </a:r>
            <a:endParaRPr lang="es-ES" sz="2000" b="1" dirty="0">
              <a:solidFill>
                <a:srgbClr val="0000FF"/>
              </a:solidFill>
            </a:endParaRPr>
          </a:p>
        </p:txBody>
      </p:sp>
      <p:cxnSp>
        <p:nvCxnSpPr>
          <p:cNvPr id="9" name="Conector recto 8"/>
          <p:cNvCxnSpPr/>
          <p:nvPr/>
        </p:nvCxnSpPr>
        <p:spPr>
          <a:xfrm>
            <a:off x="317471"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6" name="TextBox 5">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0" name="TextBox 9">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1" name="TextBox 10">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2" name="TextBox 11">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25" name="Picture 24" descr="fig1_MAM_SST_PRECT_winds.tif"/>
          <p:cNvPicPr>
            <a:picLocks noChangeAspect="1"/>
          </p:cNvPicPr>
          <p:nvPr/>
        </p:nvPicPr>
        <p:blipFill rotWithShape="1">
          <a:blip r:embed="rId7">
            <a:extLst>
              <a:ext uri="{28A0092B-C50C-407E-A947-70E740481C1C}">
                <a14:useLocalDpi xmlns:a14="http://schemas.microsoft.com/office/drawing/2010/main" val="0"/>
              </a:ext>
            </a:extLst>
          </a:blip>
          <a:srcRect l="46667" t="5187" r="4630" b="48431"/>
          <a:stretch/>
        </p:blipFill>
        <p:spPr>
          <a:xfrm>
            <a:off x="402584" y="980363"/>
            <a:ext cx="3758336" cy="2495638"/>
          </a:xfrm>
          <a:prstGeom prst="rect">
            <a:avLst/>
          </a:prstGeom>
        </p:spPr>
      </p:pic>
      <p:sp>
        <p:nvSpPr>
          <p:cNvPr id="26" name="TextBox 25"/>
          <p:cNvSpPr txBox="1"/>
          <p:nvPr/>
        </p:nvSpPr>
        <p:spPr>
          <a:xfrm>
            <a:off x="1711939" y="774256"/>
            <a:ext cx="775385" cy="369332"/>
          </a:xfrm>
          <a:prstGeom prst="rect">
            <a:avLst/>
          </a:prstGeom>
          <a:noFill/>
        </p:spPr>
        <p:txBody>
          <a:bodyPr wrap="none" rtlCol="0">
            <a:spAutoFit/>
          </a:bodyPr>
          <a:lstStyle/>
          <a:p>
            <a:r>
              <a:rPr lang="en-US" dirty="0" smtClean="0"/>
              <a:t>Spring</a:t>
            </a:r>
            <a:endParaRPr lang="en-US" dirty="0"/>
          </a:p>
        </p:txBody>
      </p:sp>
      <p:sp>
        <p:nvSpPr>
          <p:cNvPr id="27" name="Sun 26"/>
          <p:cNvSpPr/>
          <p:nvPr/>
        </p:nvSpPr>
        <p:spPr>
          <a:xfrm>
            <a:off x="51022" y="1888952"/>
            <a:ext cx="508000" cy="508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descr="fig1_JJA_SST_PRECT_winds.tif"/>
          <p:cNvPicPr>
            <a:picLocks noChangeAspect="1"/>
          </p:cNvPicPr>
          <p:nvPr/>
        </p:nvPicPr>
        <p:blipFill rotWithShape="1">
          <a:blip r:embed="rId8">
            <a:extLst>
              <a:ext uri="{28A0092B-C50C-407E-A947-70E740481C1C}">
                <a14:useLocalDpi xmlns:a14="http://schemas.microsoft.com/office/drawing/2010/main" val="0"/>
              </a:ext>
            </a:extLst>
          </a:blip>
          <a:srcRect l="2592" t="52329" r="52038" b="2908"/>
          <a:stretch/>
        </p:blipFill>
        <p:spPr>
          <a:xfrm>
            <a:off x="317471" y="3646601"/>
            <a:ext cx="3645476" cy="2520000"/>
          </a:xfrm>
          <a:prstGeom prst="rect">
            <a:avLst/>
          </a:prstGeom>
        </p:spPr>
      </p:pic>
      <p:sp>
        <p:nvSpPr>
          <p:cNvPr id="29" name="TextBox 28"/>
          <p:cNvSpPr txBox="1"/>
          <p:nvPr/>
        </p:nvSpPr>
        <p:spPr>
          <a:xfrm>
            <a:off x="1564723" y="3476001"/>
            <a:ext cx="976124" cy="369332"/>
          </a:xfrm>
          <a:prstGeom prst="rect">
            <a:avLst/>
          </a:prstGeom>
          <a:noFill/>
        </p:spPr>
        <p:txBody>
          <a:bodyPr wrap="none" rtlCol="0">
            <a:spAutoFit/>
          </a:bodyPr>
          <a:lstStyle/>
          <a:p>
            <a:r>
              <a:rPr lang="en-US" dirty="0" smtClean="0"/>
              <a:t>Summer</a:t>
            </a:r>
            <a:endParaRPr lang="en-US" dirty="0"/>
          </a:p>
        </p:txBody>
      </p:sp>
      <p:sp>
        <p:nvSpPr>
          <p:cNvPr id="30" name="Sun 29"/>
          <p:cNvSpPr/>
          <p:nvPr/>
        </p:nvSpPr>
        <p:spPr>
          <a:xfrm>
            <a:off x="33418" y="4423648"/>
            <a:ext cx="508000" cy="508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712390" y="3619227"/>
            <a:ext cx="976124" cy="369332"/>
          </a:xfrm>
          <a:prstGeom prst="rect">
            <a:avLst/>
          </a:prstGeom>
          <a:noFill/>
        </p:spPr>
        <p:txBody>
          <a:bodyPr wrap="none" rtlCol="0">
            <a:spAutoFit/>
          </a:bodyPr>
          <a:lstStyle/>
          <a:p>
            <a:r>
              <a:rPr lang="en-US" dirty="0" smtClean="0"/>
              <a:t>Summer</a:t>
            </a:r>
            <a:endParaRPr lang="en-US" dirty="0"/>
          </a:p>
        </p:txBody>
      </p:sp>
      <p:pic>
        <p:nvPicPr>
          <p:cNvPr id="32" name="Imagen 4" descr="Motivation_eqAtl_sun_prect_SST_SC_1.png"/>
          <p:cNvPicPr>
            <a:picLocks noChangeAspect="1"/>
          </p:cNvPicPr>
          <p:nvPr/>
        </p:nvPicPr>
        <p:blipFill rotWithShape="1">
          <a:blip r:embed="rId9">
            <a:extLst>
              <a:ext uri="{28A0092B-C50C-407E-A947-70E740481C1C}">
                <a14:useLocalDpi xmlns:a14="http://schemas.microsoft.com/office/drawing/2010/main" val="0"/>
              </a:ext>
            </a:extLst>
          </a:blip>
          <a:srcRect r="40618"/>
          <a:stretch/>
        </p:blipFill>
        <p:spPr>
          <a:xfrm>
            <a:off x="1618840" y="1812330"/>
            <a:ext cx="3143659" cy="4023360"/>
          </a:xfrm>
          <a:prstGeom prst="rect">
            <a:avLst/>
          </a:prstGeom>
        </p:spPr>
      </p:pic>
      <p:pic>
        <p:nvPicPr>
          <p:cNvPr id="33" name="Imagen 4" descr="Motivation_eqAtl_sun_prect_SST_SC_3.png"/>
          <p:cNvPicPr>
            <a:picLocks noChangeAspect="1"/>
          </p:cNvPicPr>
          <p:nvPr/>
        </p:nvPicPr>
        <p:blipFill rotWithShape="1">
          <a:blip r:embed="rId10">
            <a:extLst>
              <a:ext uri="{28A0092B-C50C-407E-A947-70E740481C1C}">
                <a14:useLocalDpi xmlns:a14="http://schemas.microsoft.com/office/drawing/2010/main" val="0"/>
              </a:ext>
            </a:extLst>
          </a:blip>
          <a:srcRect r="42537"/>
          <a:stretch/>
        </p:blipFill>
        <p:spPr>
          <a:xfrm>
            <a:off x="1618841" y="1812330"/>
            <a:ext cx="3042060" cy="4023360"/>
          </a:xfrm>
          <a:prstGeom prst="rect">
            <a:avLst/>
          </a:prstGeom>
        </p:spPr>
      </p:pic>
      <p:pic>
        <p:nvPicPr>
          <p:cNvPr id="34" name="Imagen 4" descr="Motivation_eqAtl_sun_prect_SST_SC_3.png"/>
          <p:cNvPicPr>
            <a:picLocks noChangeAspect="1"/>
          </p:cNvPicPr>
          <p:nvPr/>
        </p:nvPicPr>
        <p:blipFill rotWithShape="1">
          <a:blip r:embed="rId10">
            <a:extLst>
              <a:ext uri="{28A0092B-C50C-407E-A947-70E740481C1C}">
                <a14:useLocalDpi xmlns:a14="http://schemas.microsoft.com/office/drawing/2010/main" val="0"/>
              </a:ext>
            </a:extLst>
          </a:blip>
          <a:srcRect l="57056" t="7840" r="9358" b="74706"/>
          <a:stretch/>
        </p:blipFill>
        <p:spPr>
          <a:xfrm>
            <a:off x="4635500" y="2129829"/>
            <a:ext cx="1778000" cy="702271"/>
          </a:xfrm>
          <a:prstGeom prst="rect">
            <a:avLst/>
          </a:prstGeom>
        </p:spPr>
      </p:pic>
      <p:sp>
        <p:nvSpPr>
          <p:cNvPr id="35" name="TextBox 34"/>
          <p:cNvSpPr txBox="1"/>
          <p:nvPr/>
        </p:nvSpPr>
        <p:spPr>
          <a:xfrm>
            <a:off x="4958272" y="5581825"/>
            <a:ext cx="3594100" cy="584776"/>
          </a:xfrm>
          <a:prstGeom prst="rect">
            <a:avLst/>
          </a:prstGeom>
          <a:noFill/>
        </p:spPr>
        <p:txBody>
          <a:bodyPr wrap="square" rtlCol="0">
            <a:spAutoFit/>
          </a:bodyPr>
          <a:lstStyle/>
          <a:p>
            <a:r>
              <a:rPr lang="en-US" sz="1600" dirty="0" smtClean="0">
                <a:solidFill>
                  <a:srgbClr val="0000FF"/>
                </a:solidFill>
                <a:latin typeface="Arial"/>
                <a:cs typeface="Arial"/>
              </a:rPr>
              <a:t>SST and precipitation follow the seasonal march of the sun until July</a:t>
            </a:r>
            <a:endParaRPr lang="en-US" sz="1600" dirty="0">
              <a:solidFill>
                <a:srgbClr val="0000FF"/>
              </a:solidFill>
              <a:latin typeface="Arial"/>
              <a:cs typeface="Arial"/>
            </a:endParaRPr>
          </a:p>
        </p:txBody>
      </p:sp>
      <p:sp>
        <p:nvSpPr>
          <p:cNvPr id="36" name="TextBox 35">
            <a:hlinkClick r:id="rId11"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6454545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7" y="92129"/>
            <a:ext cx="8404627" cy="523220"/>
          </a:xfrm>
          <a:prstGeom prst="rect">
            <a:avLst/>
          </a:prstGeom>
          <a:noFill/>
        </p:spPr>
        <p:txBody>
          <a:bodyPr wrap="square" rtlCol="0">
            <a:spAutoFit/>
          </a:bodyPr>
          <a:lstStyle/>
          <a:p>
            <a:r>
              <a:rPr lang="es-ES" sz="2800" b="1" dirty="0" err="1" smtClean="0">
                <a:solidFill>
                  <a:srgbClr val="0000FF"/>
                </a:solidFill>
                <a:latin typeface="+mj-lt"/>
                <a:cs typeface="Times New Roman"/>
              </a:rPr>
              <a:t>Motivation</a:t>
            </a:r>
            <a:endParaRPr lang="es-ES" sz="2800" b="1" dirty="0">
              <a:solidFill>
                <a:srgbClr val="0000FF"/>
              </a:solidFill>
              <a:latin typeface="+mj-lt"/>
              <a:cs typeface="Times New Roman"/>
            </a:endParaRPr>
          </a:p>
        </p:txBody>
      </p:sp>
      <p:sp>
        <p:nvSpPr>
          <p:cNvPr id="7" name="CuadroTexto 6"/>
          <p:cNvSpPr txBox="1"/>
          <p:nvPr/>
        </p:nvSpPr>
        <p:spPr>
          <a:xfrm>
            <a:off x="4348099" y="158977"/>
            <a:ext cx="4831245" cy="400110"/>
          </a:xfrm>
          <a:prstGeom prst="rect">
            <a:avLst/>
          </a:prstGeom>
          <a:noFill/>
        </p:spPr>
        <p:txBody>
          <a:bodyPr wrap="none" rtlCol="0">
            <a:spAutoFit/>
          </a:bodyPr>
          <a:lstStyle/>
          <a:p>
            <a:r>
              <a:rPr lang="es-ES" sz="2000" b="1" dirty="0" err="1" smtClean="0">
                <a:solidFill>
                  <a:srgbClr val="0000FF"/>
                </a:solidFill>
              </a:rPr>
              <a:t>Annual</a:t>
            </a:r>
            <a:r>
              <a:rPr lang="es-ES" sz="2000" b="1" dirty="0" smtClean="0">
                <a:solidFill>
                  <a:srgbClr val="0000FF"/>
                </a:solidFill>
              </a:rPr>
              <a:t> </a:t>
            </a:r>
            <a:r>
              <a:rPr lang="es-ES" sz="2000" b="1" dirty="0" err="1" smtClean="0">
                <a:solidFill>
                  <a:srgbClr val="0000FF"/>
                </a:solidFill>
              </a:rPr>
              <a:t>cycle</a:t>
            </a:r>
            <a:r>
              <a:rPr lang="es-ES" sz="2000" b="1" dirty="0" smtClean="0">
                <a:solidFill>
                  <a:srgbClr val="0000FF"/>
                </a:solidFill>
              </a:rPr>
              <a:t> </a:t>
            </a:r>
            <a:r>
              <a:rPr lang="es-ES" sz="2000" b="1" dirty="0" err="1" smtClean="0">
                <a:solidFill>
                  <a:srgbClr val="0000FF"/>
                </a:solidFill>
              </a:rPr>
              <a:t>eastern</a:t>
            </a:r>
            <a:r>
              <a:rPr lang="es-ES" sz="2000" b="1" dirty="0" smtClean="0">
                <a:solidFill>
                  <a:srgbClr val="0000FF"/>
                </a:solidFill>
              </a:rPr>
              <a:t> Tropical </a:t>
            </a:r>
            <a:r>
              <a:rPr lang="es-ES" sz="2000" b="1" dirty="0" err="1" smtClean="0">
                <a:solidFill>
                  <a:srgbClr val="0000FF"/>
                </a:solidFill>
              </a:rPr>
              <a:t>Atlantic</a:t>
            </a:r>
            <a:endParaRPr lang="es-ES" sz="2000" b="1" dirty="0">
              <a:solidFill>
                <a:srgbClr val="0000FF"/>
              </a:solidFill>
            </a:endParaRPr>
          </a:p>
        </p:txBody>
      </p:sp>
      <p:cxnSp>
        <p:nvCxnSpPr>
          <p:cNvPr id="9" name="Conector recto 8"/>
          <p:cNvCxnSpPr/>
          <p:nvPr/>
        </p:nvCxnSpPr>
        <p:spPr>
          <a:xfrm>
            <a:off x="317471"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6" name="TextBox 5">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0" name="TextBox 9">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1" name="TextBox 10">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2" name="TextBox 11">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pic>
        <p:nvPicPr>
          <p:cNvPr id="25" name="Picture 24" descr="fig1_MAM_SST_PRECT_winds.tif"/>
          <p:cNvPicPr>
            <a:picLocks noChangeAspect="1"/>
          </p:cNvPicPr>
          <p:nvPr/>
        </p:nvPicPr>
        <p:blipFill rotWithShape="1">
          <a:blip r:embed="rId7">
            <a:extLst>
              <a:ext uri="{28A0092B-C50C-407E-A947-70E740481C1C}">
                <a14:useLocalDpi xmlns:a14="http://schemas.microsoft.com/office/drawing/2010/main" val="0"/>
              </a:ext>
            </a:extLst>
          </a:blip>
          <a:srcRect l="46667" t="5187" r="4630" b="48431"/>
          <a:stretch/>
        </p:blipFill>
        <p:spPr>
          <a:xfrm>
            <a:off x="402584" y="980363"/>
            <a:ext cx="3758336" cy="2495638"/>
          </a:xfrm>
          <a:prstGeom prst="rect">
            <a:avLst/>
          </a:prstGeom>
        </p:spPr>
      </p:pic>
      <p:sp>
        <p:nvSpPr>
          <p:cNvPr id="26" name="TextBox 25"/>
          <p:cNvSpPr txBox="1"/>
          <p:nvPr/>
        </p:nvSpPr>
        <p:spPr>
          <a:xfrm>
            <a:off x="1711939" y="774256"/>
            <a:ext cx="775385" cy="369332"/>
          </a:xfrm>
          <a:prstGeom prst="rect">
            <a:avLst/>
          </a:prstGeom>
          <a:noFill/>
        </p:spPr>
        <p:txBody>
          <a:bodyPr wrap="none" rtlCol="0">
            <a:spAutoFit/>
          </a:bodyPr>
          <a:lstStyle/>
          <a:p>
            <a:r>
              <a:rPr lang="en-US" dirty="0" smtClean="0"/>
              <a:t>Spring</a:t>
            </a:r>
            <a:endParaRPr lang="en-US" dirty="0"/>
          </a:p>
        </p:txBody>
      </p:sp>
      <p:sp>
        <p:nvSpPr>
          <p:cNvPr id="27" name="Sun 26"/>
          <p:cNvSpPr/>
          <p:nvPr/>
        </p:nvSpPr>
        <p:spPr>
          <a:xfrm>
            <a:off x="51022" y="1888952"/>
            <a:ext cx="508000" cy="508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descr="fig1_JJA_SST_PRECT_winds.tif"/>
          <p:cNvPicPr>
            <a:picLocks noChangeAspect="1"/>
          </p:cNvPicPr>
          <p:nvPr/>
        </p:nvPicPr>
        <p:blipFill rotWithShape="1">
          <a:blip r:embed="rId8">
            <a:extLst>
              <a:ext uri="{28A0092B-C50C-407E-A947-70E740481C1C}">
                <a14:useLocalDpi xmlns:a14="http://schemas.microsoft.com/office/drawing/2010/main" val="0"/>
              </a:ext>
            </a:extLst>
          </a:blip>
          <a:srcRect l="2592" t="52329" r="52038" b="2908"/>
          <a:stretch/>
        </p:blipFill>
        <p:spPr>
          <a:xfrm>
            <a:off x="317471" y="3646601"/>
            <a:ext cx="3645476" cy="2520000"/>
          </a:xfrm>
          <a:prstGeom prst="rect">
            <a:avLst/>
          </a:prstGeom>
        </p:spPr>
      </p:pic>
      <p:sp>
        <p:nvSpPr>
          <p:cNvPr id="29" name="TextBox 28"/>
          <p:cNvSpPr txBox="1"/>
          <p:nvPr/>
        </p:nvSpPr>
        <p:spPr>
          <a:xfrm>
            <a:off x="1564723" y="3476001"/>
            <a:ext cx="976124" cy="369332"/>
          </a:xfrm>
          <a:prstGeom prst="rect">
            <a:avLst/>
          </a:prstGeom>
          <a:noFill/>
        </p:spPr>
        <p:txBody>
          <a:bodyPr wrap="none" rtlCol="0">
            <a:spAutoFit/>
          </a:bodyPr>
          <a:lstStyle/>
          <a:p>
            <a:r>
              <a:rPr lang="en-US" dirty="0" smtClean="0"/>
              <a:t>Summer</a:t>
            </a:r>
            <a:endParaRPr lang="en-US" dirty="0"/>
          </a:p>
        </p:txBody>
      </p:sp>
      <p:sp>
        <p:nvSpPr>
          <p:cNvPr id="30" name="Sun 29"/>
          <p:cNvSpPr/>
          <p:nvPr/>
        </p:nvSpPr>
        <p:spPr>
          <a:xfrm>
            <a:off x="33418" y="4423648"/>
            <a:ext cx="508000" cy="508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un 20"/>
          <p:cNvSpPr/>
          <p:nvPr/>
        </p:nvSpPr>
        <p:spPr>
          <a:xfrm>
            <a:off x="4664953" y="1833359"/>
            <a:ext cx="508000" cy="508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Imagen 4" descr="Motivation_eqAtl_sun_prect_SST_SC_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5021" y="1814401"/>
            <a:ext cx="5293895" cy="4023360"/>
          </a:xfrm>
          <a:prstGeom prst="rect">
            <a:avLst/>
          </a:prstGeom>
        </p:spPr>
      </p:pic>
      <p:sp>
        <p:nvSpPr>
          <p:cNvPr id="23" name="TextBox 22"/>
          <p:cNvSpPr txBox="1"/>
          <p:nvPr/>
        </p:nvSpPr>
        <p:spPr>
          <a:xfrm>
            <a:off x="5613401" y="2946871"/>
            <a:ext cx="374822" cy="584776"/>
          </a:xfrm>
          <a:prstGeom prst="rect">
            <a:avLst/>
          </a:prstGeom>
          <a:noFill/>
        </p:spPr>
        <p:txBody>
          <a:bodyPr wrap="none" rtlCol="0">
            <a:spAutoFit/>
          </a:bodyPr>
          <a:lstStyle/>
          <a:p>
            <a:r>
              <a:rPr lang="en-US" sz="3200" b="1" dirty="0" smtClean="0">
                <a:solidFill>
                  <a:srgbClr val="0000FF"/>
                </a:solidFill>
              </a:rPr>
              <a:t>?</a:t>
            </a:r>
            <a:endParaRPr lang="en-US" sz="3200" b="1" dirty="0">
              <a:solidFill>
                <a:srgbClr val="0000FF"/>
              </a:solidFill>
            </a:endParaRPr>
          </a:p>
        </p:txBody>
      </p:sp>
      <p:sp>
        <p:nvSpPr>
          <p:cNvPr id="24" name="TextBox 23"/>
          <p:cNvSpPr txBox="1"/>
          <p:nvPr/>
        </p:nvSpPr>
        <p:spPr>
          <a:xfrm>
            <a:off x="6192063" y="3140229"/>
            <a:ext cx="2336297" cy="338554"/>
          </a:xfrm>
          <a:prstGeom prst="rect">
            <a:avLst/>
          </a:prstGeom>
          <a:noFill/>
        </p:spPr>
        <p:txBody>
          <a:bodyPr wrap="none" rtlCol="0">
            <a:spAutoFit/>
          </a:bodyPr>
          <a:lstStyle/>
          <a:p>
            <a:pPr algn="ctr"/>
            <a:r>
              <a:rPr lang="en-US" sz="1600" dirty="0" smtClean="0">
                <a:solidFill>
                  <a:srgbClr val="0000FF"/>
                </a:solidFill>
                <a:latin typeface="Arial"/>
                <a:cs typeface="Arial"/>
              </a:rPr>
              <a:t>Weak semiannual cycle</a:t>
            </a:r>
          </a:p>
        </p:txBody>
      </p:sp>
      <p:sp>
        <p:nvSpPr>
          <p:cNvPr id="36" name="Rectangle 35"/>
          <p:cNvSpPr/>
          <p:nvPr/>
        </p:nvSpPr>
        <p:spPr>
          <a:xfrm>
            <a:off x="5963463" y="3498364"/>
            <a:ext cx="2807479" cy="338554"/>
          </a:xfrm>
          <a:prstGeom prst="rect">
            <a:avLst/>
          </a:prstGeom>
        </p:spPr>
        <p:txBody>
          <a:bodyPr wrap="square">
            <a:spAutoFit/>
          </a:bodyPr>
          <a:lstStyle/>
          <a:p>
            <a:pPr algn="ctr"/>
            <a:r>
              <a:rPr lang="en-US" sz="1600" dirty="0" smtClean="0">
                <a:solidFill>
                  <a:srgbClr val="008000"/>
                </a:solidFill>
                <a:latin typeface="Arial"/>
                <a:cs typeface="Arial"/>
              </a:rPr>
              <a:t>Strong </a:t>
            </a:r>
            <a:r>
              <a:rPr lang="en-US" sz="1600" dirty="0">
                <a:solidFill>
                  <a:srgbClr val="008000"/>
                </a:solidFill>
                <a:latin typeface="Arial"/>
                <a:cs typeface="Arial"/>
              </a:rPr>
              <a:t>annual </a:t>
            </a:r>
            <a:r>
              <a:rPr lang="en-US" sz="1600" dirty="0" smtClean="0">
                <a:solidFill>
                  <a:srgbClr val="008000"/>
                </a:solidFill>
                <a:latin typeface="Arial"/>
                <a:cs typeface="Arial"/>
              </a:rPr>
              <a:t>cycle</a:t>
            </a:r>
            <a:endParaRPr lang="en-US" sz="1600" dirty="0">
              <a:solidFill>
                <a:srgbClr val="008000"/>
              </a:solidFill>
              <a:latin typeface="Arial"/>
              <a:cs typeface="Arial"/>
            </a:endParaRPr>
          </a:p>
        </p:txBody>
      </p:sp>
      <p:sp>
        <p:nvSpPr>
          <p:cNvPr id="37" name="Rectangle 36"/>
          <p:cNvSpPr/>
          <p:nvPr/>
        </p:nvSpPr>
        <p:spPr>
          <a:xfrm>
            <a:off x="5198642" y="4615934"/>
            <a:ext cx="1986842" cy="338554"/>
          </a:xfrm>
          <a:prstGeom prst="rect">
            <a:avLst/>
          </a:prstGeom>
        </p:spPr>
        <p:txBody>
          <a:bodyPr wrap="none">
            <a:spAutoFit/>
          </a:bodyPr>
          <a:lstStyle/>
          <a:p>
            <a:pPr algn="ctr"/>
            <a:r>
              <a:rPr lang="en-US" sz="1600" dirty="0">
                <a:solidFill>
                  <a:srgbClr val="FF0000"/>
                </a:solidFill>
                <a:latin typeface="Arial"/>
                <a:cs typeface="Arial"/>
              </a:rPr>
              <a:t>Strong annual cycle</a:t>
            </a:r>
          </a:p>
        </p:txBody>
      </p:sp>
      <p:sp>
        <p:nvSpPr>
          <p:cNvPr id="38" name="TextBox 37"/>
          <p:cNvSpPr txBox="1"/>
          <p:nvPr/>
        </p:nvSpPr>
        <p:spPr>
          <a:xfrm>
            <a:off x="5135791" y="5835690"/>
            <a:ext cx="3594100" cy="338554"/>
          </a:xfrm>
          <a:prstGeom prst="rect">
            <a:avLst/>
          </a:prstGeom>
          <a:noFill/>
        </p:spPr>
        <p:txBody>
          <a:bodyPr wrap="square" rtlCol="0">
            <a:spAutoFit/>
          </a:bodyPr>
          <a:lstStyle/>
          <a:p>
            <a:r>
              <a:rPr lang="en-US" sz="1600" dirty="0" smtClean="0">
                <a:solidFill>
                  <a:srgbClr val="0000FF"/>
                </a:solidFill>
                <a:latin typeface="Arial"/>
                <a:cs typeface="Arial"/>
              </a:rPr>
              <a:t>But not later in the year</a:t>
            </a:r>
            <a:r>
              <a:rPr lang="mr-IN" sz="1600" dirty="0" smtClean="0">
                <a:solidFill>
                  <a:srgbClr val="0000FF"/>
                </a:solidFill>
                <a:latin typeface="Arial"/>
                <a:cs typeface="Arial"/>
              </a:rPr>
              <a:t>…</a:t>
            </a:r>
            <a:endParaRPr lang="en-US" sz="1600" dirty="0">
              <a:solidFill>
                <a:srgbClr val="0000FF"/>
              </a:solidFill>
              <a:latin typeface="Arial"/>
              <a:cs typeface="Arial"/>
            </a:endParaRPr>
          </a:p>
        </p:txBody>
      </p:sp>
      <p:sp>
        <p:nvSpPr>
          <p:cNvPr id="39" name="TextBox 38"/>
          <p:cNvSpPr txBox="1"/>
          <p:nvPr/>
        </p:nvSpPr>
        <p:spPr>
          <a:xfrm>
            <a:off x="5127998" y="896803"/>
            <a:ext cx="3594100" cy="830997"/>
          </a:xfrm>
          <a:prstGeom prst="rect">
            <a:avLst/>
          </a:prstGeom>
          <a:noFill/>
        </p:spPr>
        <p:txBody>
          <a:bodyPr wrap="square" rtlCol="0">
            <a:spAutoFit/>
          </a:bodyPr>
          <a:lstStyle/>
          <a:p>
            <a:pPr algn="just"/>
            <a:r>
              <a:rPr lang="es-ES_tradnl" sz="1600" dirty="0" err="1" smtClean="0">
                <a:solidFill>
                  <a:srgbClr val="0000FF"/>
                </a:solidFill>
                <a:latin typeface="Arial"/>
                <a:cs typeface="Arial"/>
              </a:rPr>
              <a:t>What</a:t>
            </a:r>
            <a:r>
              <a:rPr lang="es-ES_tradnl" sz="1600" dirty="0" smtClean="0">
                <a:solidFill>
                  <a:srgbClr val="0000FF"/>
                </a:solidFill>
                <a:latin typeface="Arial"/>
                <a:cs typeface="Arial"/>
              </a:rPr>
              <a:t> </a:t>
            </a:r>
            <a:r>
              <a:rPr lang="es-ES_tradnl" sz="1600" dirty="0" err="1" smtClean="0">
                <a:solidFill>
                  <a:srgbClr val="0000FF"/>
                </a:solidFill>
                <a:latin typeface="Arial"/>
                <a:cs typeface="Arial"/>
              </a:rPr>
              <a:t>is</a:t>
            </a:r>
            <a:r>
              <a:rPr lang="es-ES_tradnl" sz="1600" dirty="0" smtClean="0">
                <a:solidFill>
                  <a:srgbClr val="0000FF"/>
                </a:solidFill>
                <a:latin typeface="Arial"/>
                <a:cs typeface="Arial"/>
              </a:rPr>
              <a:t> </a:t>
            </a:r>
            <a:r>
              <a:rPr lang="es-ES_tradnl" sz="1600" dirty="0" err="1" smtClean="0">
                <a:solidFill>
                  <a:srgbClr val="0000FF"/>
                </a:solidFill>
                <a:latin typeface="Arial"/>
                <a:cs typeface="Arial"/>
              </a:rPr>
              <a:t>behind</a:t>
            </a:r>
            <a:r>
              <a:rPr lang="es-ES_tradnl" sz="1600" dirty="0" smtClean="0">
                <a:solidFill>
                  <a:srgbClr val="0000FF"/>
                </a:solidFill>
                <a:latin typeface="Arial"/>
                <a:cs typeface="Arial"/>
              </a:rPr>
              <a:t> </a:t>
            </a:r>
            <a:r>
              <a:rPr lang="es-ES_tradnl" sz="1600" dirty="0" err="1" smtClean="0">
                <a:solidFill>
                  <a:srgbClr val="0000FF"/>
                </a:solidFill>
                <a:latin typeface="Arial"/>
                <a:cs typeface="Arial"/>
              </a:rPr>
              <a:t>the</a:t>
            </a:r>
            <a:r>
              <a:rPr lang="es-ES_tradnl" sz="1600" dirty="0" smtClean="0">
                <a:solidFill>
                  <a:srgbClr val="0000FF"/>
                </a:solidFill>
                <a:latin typeface="Arial"/>
                <a:cs typeface="Arial"/>
              </a:rPr>
              <a:t> </a:t>
            </a:r>
            <a:r>
              <a:rPr lang="es-ES_tradnl" sz="1600" dirty="0" err="1" smtClean="0">
                <a:solidFill>
                  <a:srgbClr val="0000FF"/>
                </a:solidFill>
                <a:latin typeface="Arial"/>
                <a:cs typeface="Arial"/>
              </a:rPr>
              <a:t>mismatch</a:t>
            </a:r>
            <a:r>
              <a:rPr lang="es-ES_tradnl" sz="1600" dirty="0" smtClean="0">
                <a:solidFill>
                  <a:srgbClr val="0000FF"/>
                </a:solidFill>
                <a:latin typeface="Arial"/>
                <a:cs typeface="Arial"/>
              </a:rPr>
              <a:t> in </a:t>
            </a:r>
            <a:r>
              <a:rPr lang="es-ES_tradnl" sz="1600" dirty="0" err="1" smtClean="0">
                <a:solidFill>
                  <a:srgbClr val="0000FF"/>
                </a:solidFill>
                <a:latin typeface="Arial"/>
                <a:cs typeface="Arial"/>
              </a:rPr>
              <a:t>the</a:t>
            </a:r>
            <a:r>
              <a:rPr lang="es-ES_tradnl" sz="1600" dirty="0" smtClean="0">
                <a:solidFill>
                  <a:srgbClr val="0000FF"/>
                </a:solidFill>
                <a:latin typeface="Arial"/>
                <a:cs typeface="Arial"/>
              </a:rPr>
              <a:t> </a:t>
            </a:r>
            <a:r>
              <a:rPr lang="es-ES_tradnl" sz="1600" dirty="0" err="1" smtClean="0">
                <a:solidFill>
                  <a:srgbClr val="0000FF"/>
                </a:solidFill>
                <a:latin typeface="Arial"/>
                <a:cs typeface="Arial"/>
              </a:rPr>
              <a:t>seasonal</a:t>
            </a:r>
            <a:r>
              <a:rPr lang="es-ES_tradnl" sz="1600" dirty="0" smtClean="0">
                <a:solidFill>
                  <a:srgbClr val="0000FF"/>
                </a:solidFill>
                <a:latin typeface="Arial"/>
                <a:cs typeface="Arial"/>
              </a:rPr>
              <a:t> </a:t>
            </a:r>
            <a:r>
              <a:rPr lang="es-ES_tradnl" sz="1600" dirty="0" err="1" smtClean="0">
                <a:solidFill>
                  <a:srgbClr val="0000FF"/>
                </a:solidFill>
                <a:latin typeface="Arial"/>
                <a:cs typeface="Arial"/>
              </a:rPr>
              <a:t>cycle</a:t>
            </a:r>
            <a:r>
              <a:rPr lang="es-ES_tradnl" sz="1600" dirty="0" smtClean="0">
                <a:solidFill>
                  <a:srgbClr val="0000FF"/>
                </a:solidFill>
                <a:latin typeface="Arial"/>
                <a:cs typeface="Arial"/>
              </a:rPr>
              <a:t> </a:t>
            </a:r>
            <a:r>
              <a:rPr lang="es-ES_tradnl" sz="1600" dirty="0" err="1" smtClean="0">
                <a:solidFill>
                  <a:srgbClr val="0000FF"/>
                </a:solidFill>
                <a:latin typeface="Arial"/>
                <a:cs typeface="Arial"/>
              </a:rPr>
              <a:t>between</a:t>
            </a:r>
            <a:r>
              <a:rPr lang="es-ES_tradnl" sz="1600" dirty="0" smtClean="0">
                <a:solidFill>
                  <a:srgbClr val="0000FF"/>
                </a:solidFill>
                <a:latin typeface="Arial"/>
                <a:cs typeface="Arial"/>
              </a:rPr>
              <a:t> </a:t>
            </a:r>
            <a:r>
              <a:rPr lang="es-ES_tradnl" sz="1600" dirty="0" err="1" smtClean="0">
                <a:solidFill>
                  <a:srgbClr val="0000FF"/>
                </a:solidFill>
                <a:latin typeface="Arial"/>
                <a:cs typeface="Arial"/>
              </a:rPr>
              <a:t>insolation</a:t>
            </a:r>
            <a:r>
              <a:rPr lang="es-ES_tradnl" sz="1600" dirty="0" smtClean="0">
                <a:solidFill>
                  <a:srgbClr val="0000FF"/>
                </a:solidFill>
                <a:latin typeface="Arial"/>
                <a:cs typeface="Arial"/>
              </a:rPr>
              <a:t> and SST-</a:t>
            </a:r>
            <a:r>
              <a:rPr lang="es-ES_tradnl" sz="1600" dirty="0" err="1" smtClean="0">
                <a:solidFill>
                  <a:srgbClr val="0000FF"/>
                </a:solidFill>
                <a:latin typeface="Arial"/>
                <a:cs typeface="Arial"/>
              </a:rPr>
              <a:t>precipitation</a:t>
            </a:r>
            <a:r>
              <a:rPr lang="es-ES_tradnl" sz="1600" dirty="0" smtClean="0">
                <a:solidFill>
                  <a:srgbClr val="0000FF"/>
                </a:solidFill>
                <a:latin typeface="Arial"/>
                <a:cs typeface="Arial"/>
              </a:rPr>
              <a:t>??</a:t>
            </a:r>
            <a:endParaRPr lang="en-US" sz="1600" dirty="0">
              <a:solidFill>
                <a:srgbClr val="0000FF"/>
              </a:solidFill>
              <a:latin typeface="Arial"/>
              <a:cs typeface="Arial"/>
            </a:endParaRPr>
          </a:p>
        </p:txBody>
      </p:sp>
      <p:sp>
        <p:nvSpPr>
          <p:cNvPr id="40" name="TextBox 39">
            <a:hlinkClick r:id="rId10"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24144714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fig1_JJA_SST_PRECT_winds.tif"/>
          <p:cNvPicPr>
            <a:picLocks noChangeAspect="1"/>
          </p:cNvPicPr>
          <p:nvPr/>
        </p:nvPicPr>
        <p:blipFill rotWithShape="1">
          <a:blip r:embed="rId3">
            <a:extLst>
              <a:ext uri="{28A0092B-C50C-407E-A947-70E740481C1C}">
                <a14:useLocalDpi xmlns:a14="http://schemas.microsoft.com/office/drawing/2010/main" val="0"/>
              </a:ext>
            </a:extLst>
          </a:blip>
          <a:srcRect l="2592" t="52329" r="52038" b="2908"/>
          <a:stretch/>
        </p:blipFill>
        <p:spPr>
          <a:xfrm>
            <a:off x="317471" y="3646601"/>
            <a:ext cx="3645476" cy="2520000"/>
          </a:xfrm>
          <a:prstGeom prst="rect">
            <a:avLst/>
          </a:prstGeom>
        </p:spPr>
      </p:pic>
      <p:sp>
        <p:nvSpPr>
          <p:cNvPr id="3" name="CuadroTexto 2"/>
          <p:cNvSpPr txBox="1"/>
          <p:nvPr/>
        </p:nvSpPr>
        <p:spPr>
          <a:xfrm>
            <a:off x="367597" y="92129"/>
            <a:ext cx="8404627" cy="523220"/>
          </a:xfrm>
          <a:prstGeom prst="rect">
            <a:avLst/>
          </a:prstGeom>
          <a:noFill/>
        </p:spPr>
        <p:txBody>
          <a:bodyPr wrap="square" rtlCol="0">
            <a:spAutoFit/>
          </a:bodyPr>
          <a:lstStyle/>
          <a:p>
            <a:r>
              <a:rPr lang="es-ES" sz="2800" b="1" dirty="0" err="1" smtClean="0">
                <a:solidFill>
                  <a:srgbClr val="0000FF"/>
                </a:solidFill>
                <a:latin typeface="+mj-lt"/>
                <a:cs typeface="Times New Roman"/>
              </a:rPr>
              <a:t>Motivation</a:t>
            </a:r>
            <a:endParaRPr lang="es-ES" sz="2800" b="1" dirty="0">
              <a:solidFill>
                <a:srgbClr val="0000FF"/>
              </a:solidFill>
              <a:latin typeface="+mj-lt"/>
              <a:cs typeface="Times New Roman"/>
            </a:endParaRPr>
          </a:p>
        </p:txBody>
      </p:sp>
      <p:sp>
        <p:nvSpPr>
          <p:cNvPr id="7" name="CuadroTexto 6"/>
          <p:cNvSpPr txBox="1"/>
          <p:nvPr/>
        </p:nvSpPr>
        <p:spPr>
          <a:xfrm>
            <a:off x="4348099" y="158977"/>
            <a:ext cx="4831245" cy="400110"/>
          </a:xfrm>
          <a:prstGeom prst="rect">
            <a:avLst/>
          </a:prstGeom>
          <a:noFill/>
        </p:spPr>
        <p:txBody>
          <a:bodyPr wrap="none" rtlCol="0">
            <a:spAutoFit/>
          </a:bodyPr>
          <a:lstStyle/>
          <a:p>
            <a:r>
              <a:rPr lang="es-ES" sz="2000" b="1" dirty="0" err="1" smtClean="0">
                <a:solidFill>
                  <a:srgbClr val="0000FF"/>
                </a:solidFill>
              </a:rPr>
              <a:t>Annual</a:t>
            </a:r>
            <a:r>
              <a:rPr lang="es-ES" sz="2000" b="1" dirty="0" smtClean="0">
                <a:solidFill>
                  <a:srgbClr val="0000FF"/>
                </a:solidFill>
              </a:rPr>
              <a:t> </a:t>
            </a:r>
            <a:r>
              <a:rPr lang="es-ES" sz="2000" b="1" dirty="0" err="1" smtClean="0">
                <a:solidFill>
                  <a:srgbClr val="0000FF"/>
                </a:solidFill>
              </a:rPr>
              <a:t>cycle</a:t>
            </a:r>
            <a:r>
              <a:rPr lang="es-ES" sz="2000" b="1" dirty="0" smtClean="0">
                <a:solidFill>
                  <a:srgbClr val="0000FF"/>
                </a:solidFill>
              </a:rPr>
              <a:t> </a:t>
            </a:r>
            <a:r>
              <a:rPr lang="es-ES" sz="2000" b="1" dirty="0" err="1" smtClean="0">
                <a:solidFill>
                  <a:srgbClr val="0000FF"/>
                </a:solidFill>
              </a:rPr>
              <a:t>eastern</a:t>
            </a:r>
            <a:r>
              <a:rPr lang="es-ES" sz="2000" b="1" dirty="0" smtClean="0">
                <a:solidFill>
                  <a:srgbClr val="0000FF"/>
                </a:solidFill>
              </a:rPr>
              <a:t> Tropical </a:t>
            </a:r>
            <a:r>
              <a:rPr lang="es-ES" sz="2000" b="1" dirty="0" err="1" smtClean="0">
                <a:solidFill>
                  <a:srgbClr val="0000FF"/>
                </a:solidFill>
              </a:rPr>
              <a:t>Atlantic</a:t>
            </a:r>
            <a:endParaRPr lang="es-ES" sz="2000" b="1" dirty="0">
              <a:solidFill>
                <a:srgbClr val="0000FF"/>
              </a:solidFill>
            </a:endParaRPr>
          </a:p>
        </p:txBody>
      </p:sp>
      <p:cxnSp>
        <p:nvCxnSpPr>
          <p:cNvPr id="9" name="Conector recto 8"/>
          <p:cNvCxnSpPr/>
          <p:nvPr/>
        </p:nvCxnSpPr>
        <p:spPr>
          <a:xfrm>
            <a:off x="317471"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6" name="TextBox 5">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0" name="TextBox 9">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1" name="TextBox 10">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2" name="TextBox 11">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33" name="Rectangle 32"/>
          <p:cNvSpPr/>
          <p:nvPr/>
        </p:nvSpPr>
        <p:spPr>
          <a:xfrm>
            <a:off x="1785441" y="4805242"/>
            <a:ext cx="856529" cy="389467"/>
          </a:xfrm>
          <a:prstGeom prst="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938958" y="5414842"/>
            <a:ext cx="2747717" cy="369332"/>
          </a:xfrm>
          <a:prstGeom prst="rect">
            <a:avLst/>
          </a:prstGeom>
          <a:noFill/>
        </p:spPr>
        <p:txBody>
          <a:bodyPr wrap="none" rtlCol="0">
            <a:spAutoFit/>
          </a:bodyPr>
          <a:lstStyle/>
          <a:p>
            <a:r>
              <a:rPr lang="en-US" b="1" dirty="0" smtClean="0">
                <a:solidFill>
                  <a:srgbClr val="0000FF"/>
                </a:solidFill>
              </a:rPr>
              <a:t>Atlantic Cold Tongue (ACT)</a:t>
            </a:r>
            <a:endParaRPr lang="en-US" b="1" dirty="0">
              <a:solidFill>
                <a:srgbClr val="0000FF"/>
              </a:solidFill>
            </a:endParaRPr>
          </a:p>
        </p:txBody>
      </p:sp>
      <p:cxnSp>
        <p:nvCxnSpPr>
          <p:cNvPr id="35" name="Straight Connector 34"/>
          <p:cNvCxnSpPr>
            <a:stCxn id="34" idx="1"/>
          </p:cNvCxnSpPr>
          <p:nvPr/>
        </p:nvCxnSpPr>
        <p:spPr>
          <a:xfrm flipH="1" flipV="1">
            <a:off x="2641970" y="4999976"/>
            <a:ext cx="2296988" cy="59953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827801" y="5848249"/>
            <a:ext cx="3454792" cy="307777"/>
          </a:xfrm>
          <a:prstGeom prst="rect">
            <a:avLst/>
          </a:prstGeom>
          <a:noFill/>
        </p:spPr>
        <p:txBody>
          <a:bodyPr wrap="none" rtlCol="0">
            <a:spAutoFit/>
          </a:bodyPr>
          <a:lstStyle/>
          <a:p>
            <a:pPr marL="285750" indent="-285750">
              <a:buFont typeface="Arial"/>
              <a:buChar char="•"/>
            </a:pPr>
            <a:r>
              <a:rPr lang="en-US" sz="1400" dirty="0" smtClean="0">
                <a:latin typeface="Arial"/>
                <a:cs typeface="Arial"/>
              </a:rPr>
              <a:t>Intense cooling of the SST in the east</a:t>
            </a:r>
            <a:endParaRPr lang="en-US" sz="1400" dirty="0">
              <a:latin typeface="Arial"/>
              <a:cs typeface="Arial"/>
            </a:endParaRPr>
          </a:p>
        </p:txBody>
      </p:sp>
      <p:pic>
        <p:nvPicPr>
          <p:cNvPr id="37" name="Picture 36" descr="fig1_MAM_SST_PRECT_winds.tif"/>
          <p:cNvPicPr>
            <a:picLocks noChangeAspect="1"/>
          </p:cNvPicPr>
          <p:nvPr/>
        </p:nvPicPr>
        <p:blipFill rotWithShape="1">
          <a:blip r:embed="rId8">
            <a:extLst>
              <a:ext uri="{28A0092B-C50C-407E-A947-70E740481C1C}">
                <a14:useLocalDpi xmlns:a14="http://schemas.microsoft.com/office/drawing/2010/main" val="0"/>
              </a:ext>
            </a:extLst>
          </a:blip>
          <a:srcRect l="46667" t="5187" r="4630" b="48431"/>
          <a:stretch/>
        </p:blipFill>
        <p:spPr>
          <a:xfrm>
            <a:off x="402584" y="980363"/>
            <a:ext cx="3758336" cy="2495638"/>
          </a:xfrm>
          <a:prstGeom prst="rect">
            <a:avLst/>
          </a:prstGeom>
        </p:spPr>
      </p:pic>
      <p:sp>
        <p:nvSpPr>
          <p:cNvPr id="38" name="TextBox 37"/>
          <p:cNvSpPr txBox="1"/>
          <p:nvPr/>
        </p:nvSpPr>
        <p:spPr>
          <a:xfrm>
            <a:off x="1711939" y="774256"/>
            <a:ext cx="775385" cy="369332"/>
          </a:xfrm>
          <a:prstGeom prst="rect">
            <a:avLst/>
          </a:prstGeom>
          <a:noFill/>
        </p:spPr>
        <p:txBody>
          <a:bodyPr wrap="none" rtlCol="0">
            <a:spAutoFit/>
          </a:bodyPr>
          <a:lstStyle/>
          <a:p>
            <a:r>
              <a:rPr lang="en-US" dirty="0" smtClean="0"/>
              <a:t>Spring</a:t>
            </a:r>
            <a:endParaRPr lang="en-US" dirty="0"/>
          </a:p>
        </p:txBody>
      </p:sp>
      <p:sp>
        <p:nvSpPr>
          <p:cNvPr id="39" name="Sun 38"/>
          <p:cNvSpPr/>
          <p:nvPr/>
        </p:nvSpPr>
        <p:spPr>
          <a:xfrm>
            <a:off x="51022" y="1888952"/>
            <a:ext cx="508000" cy="508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564723" y="3476001"/>
            <a:ext cx="976124" cy="369332"/>
          </a:xfrm>
          <a:prstGeom prst="rect">
            <a:avLst/>
          </a:prstGeom>
          <a:noFill/>
        </p:spPr>
        <p:txBody>
          <a:bodyPr wrap="none" rtlCol="0">
            <a:spAutoFit/>
          </a:bodyPr>
          <a:lstStyle/>
          <a:p>
            <a:r>
              <a:rPr lang="en-US" dirty="0" smtClean="0"/>
              <a:t>Summer</a:t>
            </a:r>
            <a:endParaRPr lang="en-US" dirty="0"/>
          </a:p>
        </p:txBody>
      </p:sp>
      <p:sp>
        <p:nvSpPr>
          <p:cNvPr id="42" name="Sun 41"/>
          <p:cNvSpPr/>
          <p:nvPr/>
        </p:nvSpPr>
        <p:spPr>
          <a:xfrm>
            <a:off x="33418" y="4423648"/>
            <a:ext cx="508000" cy="508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762110" y="4415123"/>
            <a:ext cx="948267" cy="3894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1" name="TextBox 20"/>
          <p:cNvSpPr txBox="1"/>
          <p:nvPr/>
        </p:nvSpPr>
        <p:spPr>
          <a:xfrm>
            <a:off x="4576647" y="3528472"/>
            <a:ext cx="3133302" cy="369332"/>
          </a:xfrm>
          <a:prstGeom prst="rect">
            <a:avLst/>
          </a:prstGeom>
          <a:noFill/>
        </p:spPr>
        <p:txBody>
          <a:bodyPr wrap="none" rtlCol="0">
            <a:spAutoFit/>
          </a:bodyPr>
          <a:lstStyle/>
          <a:p>
            <a:r>
              <a:rPr lang="en-US" b="1" dirty="0" smtClean="0">
                <a:solidFill>
                  <a:srgbClr val="FF0000"/>
                </a:solidFill>
              </a:rPr>
              <a:t>West African Monsoon (WAM)</a:t>
            </a:r>
            <a:endParaRPr lang="en-US" b="1" dirty="0">
              <a:solidFill>
                <a:srgbClr val="FF0000"/>
              </a:solidFill>
            </a:endParaRPr>
          </a:p>
        </p:txBody>
      </p:sp>
      <p:cxnSp>
        <p:nvCxnSpPr>
          <p:cNvPr id="22" name="Straight Connector 21"/>
          <p:cNvCxnSpPr>
            <a:stCxn id="21" idx="1"/>
          </p:cNvCxnSpPr>
          <p:nvPr/>
        </p:nvCxnSpPr>
        <p:spPr>
          <a:xfrm flipH="1">
            <a:off x="2710377" y="3713138"/>
            <a:ext cx="1866270" cy="7019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090657" y="4045203"/>
            <a:ext cx="4852610" cy="954107"/>
          </a:xfrm>
          <a:prstGeom prst="rect">
            <a:avLst/>
          </a:prstGeom>
          <a:noFill/>
        </p:spPr>
        <p:txBody>
          <a:bodyPr wrap="none" rtlCol="0">
            <a:spAutoFit/>
          </a:bodyPr>
          <a:lstStyle/>
          <a:p>
            <a:pPr marL="285750" indent="-285750">
              <a:buFont typeface="Arial"/>
              <a:buChar char="•"/>
            </a:pPr>
            <a:r>
              <a:rPr lang="en-US" sz="1400" dirty="0" smtClean="0">
                <a:latin typeface="Arial"/>
                <a:cs typeface="Arial"/>
              </a:rPr>
              <a:t>Change in wind direction:</a:t>
            </a:r>
          </a:p>
          <a:p>
            <a:r>
              <a:rPr lang="en-US" sz="1400" dirty="0" smtClean="0">
                <a:latin typeface="Arial"/>
                <a:cs typeface="Arial"/>
              </a:rPr>
              <a:t>	Southeasterly -&gt; southerly/southwesterly</a:t>
            </a:r>
          </a:p>
          <a:p>
            <a:endParaRPr lang="en-US" sz="1400" dirty="0">
              <a:latin typeface="Arial"/>
              <a:cs typeface="Arial"/>
            </a:endParaRPr>
          </a:p>
          <a:p>
            <a:pPr marL="285750" indent="-285750">
              <a:buFont typeface="Arial"/>
              <a:buChar char="•"/>
            </a:pPr>
            <a:r>
              <a:rPr lang="en-US" sz="1400" dirty="0" smtClean="0">
                <a:latin typeface="Arial"/>
                <a:cs typeface="Arial"/>
              </a:rPr>
              <a:t>Moisture transport from the ocean to land in west Africa</a:t>
            </a:r>
            <a:endParaRPr lang="en-US" sz="1400" dirty="0">
              <a:latin typeface="Arial"/>
              <a:cs typeface="Arial"/>
            </a:endParaRPr>
          </a:p>
        </p:txBody>
      </p:sp>
      <p:sp>
        <p:nvSpPr>
          <p:cNvPr id="24" name="TextBox 23">
            <a:hlinkClick r:id="rId9"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21503330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fig1_JJA_SST_PRECT_winds.tif"/>
          <p:cNvPicPr>
            <a:picLocks noChangeAspect="1"/>
          </p:cNvPicPr>
          <p:nvPr/>
        </p:nvPicPr>
        <p:blipFill rotWithShape="1">
          <a:blip r:embed="rId3">
            <a:extLst>
              <a:ext uri="{28A0092B-C50C-407E-A947-70E740481C1C}">
                <a14:useLocalDpi xmlns:a14="http://schemas.microsoft.com/office/drawing/2010/main" val="0"/>
              </a:ext>
            </a:extLst>
          </a:blip>
          <a:srcRect l="2592" t="52329" r="52038" b="2908"/>
          <a:stretch/>
        </p:blipFill>
        <p:spPr>
          <a:xfrm>
            <a:off x="317471" y="3646601"/>
            <a:ext cx="3645476" cy="2520000"/>
          </a:xfrm>
          <a:prstGeom prst="rect">
            <a:avLst/>
          </a:prstGeom>
        </p:spPr>
      </p:pic>
      <p:sp>
        <p:nvSpPr>
          <p:cNvPr id="3" name="CuadroTexto 2"/>
          <p:cNvSpPr txBox="1"/>
          <p:nvPr/>
        </p:nvSpPr>
        <p:spPr>
          <a:xfrm>
            <a:off x="367597" y="92129"/>
            <a:ext cx="8404627" cy="523220"/>
          </a:xfrm>
          <a:prstGeom prst="rect">
            <a:avLst/>
          </a:prstGeom>
          <a:noFill/>
        </p:spPr>
        <p:txBody>
          <a:bodyPr wrap="square" rtlCol="0">
            <a:spAutoFit/>
          </a:bodyPr>
          <a:lstStyle/>
          <a:p>
            <a:r>
              <a:rPr lang="es-ES" sz="2800" b="1" dirty="0" err="1" smtClean="0">
                <a:solidFill>
                  <a:srgbClr val="0000FF"/>
                </a:solidFill>
                <a:latin typeface="+mj-lt"/>
                <a:cs typeface="Times New Roman"/>
              </a:rPr>
              <a:t>Motivation</a:t>
            </a:r>
            <a:endParaRPr lang="es-ES" sz="2800" b="1" dirty="0">
              <a:solidFill>
                <a:srgbClr val="0000FF"/>
              </a:solidFill>
              <a:latin typeface="+mj-lt"/>
              <a:cs typeface="Times New Roman"/>
            </a:endParaRPr>
          </a:p>
        </p:txBody>
      </p:sp>
      <p:sp>
        <p:nvSpPr>
          <p:cNvPr id="7" name="CuadroTexto 6"/>
          <p:cNvSpPr txBox="1"/>
          <p:nvPr/>
        </p:nvSpPr>
        <p:spPr>
          <a:xfrm>
            <a:off x="4348099" y="158977"/>
            <a:ext cx="4831245" cy="400110"/>
          </a:xfrm>
          <a:prstGeom prst="rect">
            <a:avLst/>
          </a:prstGeom>
          <a:noFill/>
        </p:spPr>
        <p:txBody>
          <a:bodyPr wrap="none" rtlCol="0">
            <a:spAutoFit/>
          </a:bodyPr>
          <a:lstStyle/>
          <a:p>
            <a:r>
              <a:rPr lang="es-ES" sz="2000" b="1" dirty="0" err="1" smtClean="0">
                <a:solidFill>
                  <a:srgbClr val="0000FF"/>
                </a:solidFill>
              </a:rPr>
              <a:t>Annual</a:t>
            </a:r>
            <a:r>
              <a:rPr lang="es-ES" sz="2000" b="1" dirty="0" smtClean="0">
                <a:solidFill>
                  <a:srgbClr val="0000FF"/>
                </a:solidFill>
              </a:rPr>
              <a:t> </a:t>
            </a:r>
            <a:r>
              <a:rPr lang="es-ES" sz="2000" b="1" dirty="0" err="1" smtClean="0">
                <a:solidFill>
                  <a:srgbClr val="0000FF"/>
                </a:solidFill>
              </a:rPr>
              <a:t>cycle</a:t>
            </a:r>
            <a:r>
              <a:rPr lang="es-ES" sz="2000" b="1" dirty="0" smtClean="0">
                <a:solidFill>
                  <a:srgbClr val="0000FF"/>
                </a:solidFill>
              </a:rPr>
              <a:t> </a:t>
            </a:r>
            <a:r>
              <a:rPr lang="es-ES" sz="2000" b="1" dirty="0" err="1" smtClean="0">
                <a:solidFill>
                  <a:srgbClr val="0000FF"/>
                </a:solidFill>
              </a:rPr>
              <a:t>eastern</a:t>
            </a:r>
            <a:r>
              <a:rPr lang="es-ES" sz="2000" b="1" dirty="0" smtClean="0">
                <a:solidFill>
                  <a:srgbClr val="0000FF"/>
                </a:solidFill>
              </a:rPr>
              <a:t> Tropical </a:t>
            </a:r>
            <a:r>
              <a:rPr lang="es-ES" sz="2000" b="1" dirty="0" err="1" smtClean="0">
                <a:solidFill>
                  <a:srgbClr val="0000FF"/>
                </a:solidFill>
              </a:rPr>
              <a:t>Atlantic</a:t>
            </a:r>
            <a:endParaRPr lang="es-ES" sz="2000" b="1" dirty="0">
              <a:solidFill>
                <a:srgbClr val="0000FF"/>
              </a:solidFill>
            </a:endParaRPr>
          </a:p>
        </p:txBody>
      </p:sp>
      <p:cxnSp>
        <p:nvCxnSpPr>
          <p:cNvPr id="9" name="Conector recto 8"/>
          <p:cNvCxnSpPr/>
          <p:nvPr/>
        </p:nvCxnSpPr>
        <p:spPr>
          <a:xfrm>
            <a:off x="317471"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6" name="TextBox 5">
            <a:hlinkClick r:id="rId4"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10" name="TextBox 9">
            <a:hlinkClick r:id="rId5"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11" name="TextBox 10">
            <a:hlinkClick r:id="rId6"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12" name="TextBox 11">
            <a:hlinkClick r:id="rId7"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33" name="Rectangle 32"/>
          <p:cNvSpPr/>
          <p:nvPr/>
        </p:nvSpPr>
        <p:spPr>
          <a:xfrm>
            <a:off x="1785441" y="4805242"/>
            <a:ext cx="856529" cy="389467"/>
          </a:xfrm>
          <a:prstGeom prst="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4938958" y="5414842"/>
            <a:ext cx="2747717" cy="369332"/>
          </a:xfrm>
          <a:prstGeom prst="rect">
            <a:avLst/>
          </a:prstGeom>
          <a:noFill/>
        </p:spPr>
        <p:txBody>
          <a:bodyPr wrap="none" rtlCol="0">
            <a:spAutoFit/>
          </a:bodyPr>
          <a:lstStyle/>
          <a:p>
            <a:r>
              <a:rPr lang="en-US" b="1" dirty="0" smtClean="0">
                <a:solidFill>
                  <a:srgbClr val="0000FF"/>
                </a:solidFill>
              </a:rPr>
              <a:t>Atlantic Cold Tongue (ACT)</a:t>
            </a:r>
            <a:endParaRPr lang="en-US" b="1" dirty="0">
              <a:solidFill>
                <a:srgbClr val="0000FF"/>
              </a:solidFill>
            </a:endParaRPr>
          </a:p>
        </p:txBody>
      </p:sp>
      <p:cxnSp>
        <p:nvCxnSpPr>
          <p:cNvPr id="35" name="Straight Connector 34"/>
          <p:cNvCxnSpPr>
            <a:stCxn id="34" idx="1"/>
          </p:cNvCxnSpPr>
          <p:nvPr/>
        </p:nvCxnSpPr>
        <p:spPr>
          <a:xfrm flipH="1" flipV="1">
            <a:off x="2641970" y="4999976"/>
            <a:ext cx="2296988" cy="59953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7" name="Picture 36" descr="fig1_MAM_SST_PRECT_winds.tif"/>
          <p:cNvPicPr>
            <a:picLocks noChangeAspect="1"/>
          </p:cNvPicPr>
          <p:nvPr/>
        </p:nvPicPr>
        <p:blipFill rotWithShape="1">
          <a:blip r:embed="rId8">
            <a:extLst>
              <a:ext uri="{28A0092B-C50C-407E-A947-70E740481C1C}">
                <a14:useLocalDpi xmlns:a14="http://schemas.microsoft.com/office/drawing/2010/main" val="0"/>
              </a:ext>
            </a:extLst>
          </a:blip>
          <a:srcRect l="46667" t="5187" r="4630" b="48431"/>
          <a:stretch/>
        </p:blipFill>
        <p:spPr>
          <a:xfrm>
            <a:off x="402584" y="980363"/>
            <a:ext cx="3758336" cy="2495638"/>
          </a:xfrm>
          <a:prstGeom prst="rect">
            <a:avLst/>
          </a:prstGeom>
        </p:spPr>
      </p:pic>
      <p:sp>
        <p:nvSpPr>
          <p:cNvPr id="38" name="TextBox 37"/>
          <p:cNvSpPr txBox="1"/>
          <p:nvPr/>
        </p:nvSpPr>
        <p:spPr>
          <a:xfrm>
            <a:off x="1711939" y="774256"/>
            <a:ext cx="775385" cy="369332"/>
          </a:xfrm>
          <a:prstGeom prst="rect">
            <a:avLst/>
          </a:prstGeom>
          <a:noFill/>
        </p:spPr>
        <p:txBody>
          <a:bodyPr wrap="none" rtlCol="0">
            <a:spAutoFit/>
          </a:bodyPr>
          <a:lstStyle/>
          <a:p>
            <a:r>
              <a:rPr lang="en-US" dirty="0" smtClean="0"/>
              <a:t>Spring</a:t>
            </a:r>
            <a:endParaRPr lang="en-US" dirty="0"/>
          </a:p>
        </p:txBody>
      </p:sp>
      <p:sp>
        <p:nvSpPr>
          <p:cNvPr id="39" name="Sun 38"/>
          <p:cNvSpPr/>
          <p:nvPr/>
        </p:nvSpPr>
        <p:spPr>
          <a:xfrm>
            <a:off x="51022" y="1888952"/>
            <a:ext cx="508000" cy="508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1564723" y="3476001"/>
            <a:ext cx="976124" cy="369332"/>
          </a:xfrm>
          <a:prstGeom prst="rect">
            <a:avLst/>
          </a:prstGeom>
          <a:noFill/>
        </p:spPr>
        <p:txBody>
          <a:bodyPr wrap="none" rtlCol="0">
            <a:spAutoFit/>
          </a:bodyPr>
          <a:lstStyle/>
          <a:p>
            <a:r>
              <a:rPr lang="en-US" dirty="0" smtClean="0"/>
              <a:t>Summer</a:t>
            </a:r>
            <a:endParaRPr lang="en-US" dirty="0"/>
          </a:p>
        </p:txBody>
      </p:sp>
      <p:sp>
        <p:nvSpPr>
          <p:cNvPr id="42" name="Sun 41"/>
          <p:cNvSpPr/>
          <p:nvPr/>
        </p:nvSpPr>
        <p:spPr>
          <a:xfrm>
            <a:off x="33418" y="4423648"/>
            <a:ext cx="508000" cy="508000"/>
          </a:xfrm>
          <a:prstGeom prst="su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762110" y="4415123"/>
            <a:ext cx="948267" cy="38946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21" name="TextBox 20"/>
          <p:cNvSpPr txBox="1"/>
          <p:nvPr/>
        </p:nvSpPr>
        <p:spPr>
          <a:xfrm>
            <a:off x="4576647" y="3528472"/>
            <a:ext cx="3133302" cy="369332"/>
          </a:xfrm>
          <a:prstGeom prst="rect">
            <a:avLst/>
          </a:prstGeom>
          <a:noFill/>
        </p:spPr>
        <p:txBody>
          <a:bodyPr wrap="none" rtlCol="0">
            <a:spAutoFit/>
          </a:bodyPr>
          <a:lstStyle/>
          <a:p>
            <a:r>
              <a:rPr lang="en-US" b="1" dirty="0" smtClean="0">
                <a:solidFill>
                  <a:srgbClr val="FF0000"/>
                </a:solidFill>
              </a:rPr>
              <a:t>West African Monsoon (WAM)</a:t>
            </a:r>
            <a:endParaRPr lang="en-US" b="1" dirty="0">
              <a:solidFill>
                <a:srgbClr val="FF0000"/>
              </a:solidFill>
            </a:endParaRPr>
          </a:p>
        </p:txBody>
      </p:sp>
      <p:cxnSp>
        <p:nvCxnSpPr>
          <p:cNvPr id="22" name="Straight Connector 21"/>
          <p:cNvCxnSpPr>
            <a:stCxn id="21" idx="1"/>
          </p:cNvCxnSpPr>
          <p:nvPr/>
        </p:nvCxnSpPr>
        <p:spPr>
          <a:xfrm flipH="1">
            <a:off x="2710377" y="3713138"/>
            <a:ext cx="1866270" cy="70198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4403529" y="4087925"/>
            <a:ext cx="3672354" cy="10541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4888183" y="3830956"/>
            <a:ext cx="25400" cy="1567174"/>
          </a:xfrm>
          <a:prstGeom prst="straightConnector1">
            <a:avLst/>
          </a:prstGeom>
          <a:ln>
            <a:solidFill>
              <a:srgbClr val="FF0000"/>
            </a:solidFill>
            <a:prstDash val="lgDash"/>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7313883" y="3830957"/>
            <a:ext cx="1" cy="1567173"/>
          </a:xfrm>
          <a:prstGeom prst="straightConnector1">
            <a:avLst/>
          </a:prstGeom>
          <a:ln>
            <a:solidFill>
              <a:srgbClr val="0000FF"/>
            </a:solidFill>
            <a:prstDash val="lgDash"/>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824224" y="4351595"/>
            <a:ext cx="2563961" cy="523220"/>
          </a:xfrm>
          <a:prstGeom prst="rect">
            <a:avLst/>
          </a:prstGeom>
          <a:noFill/>
        </p:spPr>
        <p:txBody>
          <a:bodyPr wrap="square" rtlCol="0">
            <a:spAutoFit/>
          </a:bodyPr>
          <a:lstStyle/>
          <a:p>
            <a:pPr algn="ctr"/>
            <a:r>
              <a:rPr lang="en-US" b="1" dirty="0" smtClean="0">
                <a:latin typeface="Arial"/>
                <a:cs typeface="Arial"/>
              </a:rPr>
              <a:t>Ocean-atmosphere interactions</a:t>
            </a:r>
            <a:endParaRPr lang="en-US" b="1" dirty="0">
              <a:latin typeface="Arial"/>
              <a:cs typeface="Arial"/>
            </a:endParaRPr>
          </a:p>
        </p:txBody>
      </p:sp>
      <p:sp>
        <p:nvSpPr>
          <p:cNvPr id="28" name="TextBox 27">
            <a:hlinkClick r:id="rId9"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17252747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 name="CuadroTexto 4"/>
          <p:cNvSpPr txBox="1"/>
          <p:nvPr/>
        </p:nvSpPr>
        <p:spPr>
          <a:xfrm>
            <a:off x="200508" y="854969"/>
            <a:ext cx="8193536" cy="646331"/>
          </a:xfrm>
          <a:prstGeom prst="rect">
            <a:avLst/>
          </a:prstGeom>
          <a:noFill/>
        </p:spPr>
        <p:txBody>
          <a:bodyPr wrap="square" rtlCol="0">
            <a:spAutoFit/>
          </a:bodyPr>
          <a:lstStyle/>
          <a:p>
            <a:pPr algn="just"/>
            <a:r>
              <a:rPr lang="es-ES" sz="1800" b="1" dirty="0" err="1" smtClean="0"/>
              <a:t>How</a:t>
            </a:r>
            <a:r>
              <a:rPr lang="es-ES" sz="1800" b="1" dirty="0" smtClean="0"/>
              <a:t> </a:t>
            </a:r>
            <a:r>
              <a:rPr lang="es-ES" sz="1800" b="1" dirty="0" err="1" smtClean="0"/>
              <a:t>important</a:t>
            </a:r>
            <a:r>
              <a:rPr lang="es-ES" sz="1800" b="1" dirty="0" smtClean="0"/>
              <a:t> </a:t>
            </a:r>
            <a:r>
              <a:rPr lang="es-ES" sz="1800" b="1" dirty="0" err="1" smtClean="0"/>
              <a:t>is</a:t>
            </a:r>
            <a:r>
              <a:rPr lang="es-ES" sz="1800" b="1" dirty="0" smtClean="0"/>
              <a:t> </a:t>
            </a:r>
            <a:r>
              <a:rPr lang="es-ES" sz="1800" b="1" dirty="0" err="1" smtClean="0"/>
              <a:t>the</a:t>
            </a:r>
            <a:r>
              <a:rPr lang="es-ES" sz="1800" b="1" dirty="0" smtClean="0"/>
              <a:t> </a:t>
            </a:r>
            <a:r>
              <a:rPr lang="es-ES" sz="1800" b="1" dirty="0" err="1" smtClean="0"/>
              <a:t>coupling</a:t>
            </a:r>
            <a:r>
              <a:rPr lang="es-ES" sz="1800" b="1" dirty="0" smtClean="0"/>
              <a:t> </a:t>
            </a:r>
            <a:r>
              <a:rPr lang="es-ES" sz="1800" b="1" dirty="0" err="1" smtClean="0"/>
              <a:t>between</a:t>
            </a:r>
            <a:r>
              <a:rPr lang="es-ES" sz="1800" b="1" dirty="0" smtClean="0"/>
              <a:t> </a:t>
            </a:r>
            <a:r>
              <a:rPr lang="es-ES" sz="1800" b="1" dirty="0" err="1" smtClean="0"/>
              <a:t>the</a:t>
            </a:r>
            <a:r>
              <a:rPr lang="es-ES" sz="1800" b="1" dirty="0" smtClean="0"/>
              <a:t> </a:t>
            </a:r>
            <a:r>
              <a:rPr lang="es-ES" sz="1800" b="1" dirty="0" err="1" smtClean="0"/>
              <a:t>upper</a:t>
            </a:r>
            <a:r>
              <a:rPr lang="es-ES" sz="1800" b="1" dirty="0" smtClean="0"/>
              <a:t> </a:t>
            </a:r>
            <a:r>
              <a:rPr lang="es-ES" sz="1800" b="1" dirty="0" err="1" smtClean="0"/>
              <a:t>ocean</a:t>
            </a:r>
            <a:r>
              <a:rPr lang="es-ES" sz="1800" b="1" dirty="0" smtClean="0"/>
              <a:t> and </a:t>
            </a:r>
            <a:r>
              <a:rPr lang="es-ES" sz="1800" b="1" dirty="0" err="1" smtClean="0"/>
              <a:t>the</a:t>
            </a:r>
            <a:r>
              <a:rPr lang="es-ES" sz="1800" b="1" dirty="0" smtClean="0"/>
              <a:t> </a:t>
            </a:r>
            <a:r>
              <a:rPr lang="es-ES" sz="1800" b="1" dirty="0" err="1" smtClean="0"/>
              <a:t>atmosphere</a:t>
            </a:r>
            <a:r>
              <a:rPr lang="es-ES" sz="1800" b="1" dirty="0" smtClean="0"/>
              <a:t> in </a:t>
            </a:r>
            <a:r>
              <a:rPr lang="es-ES" sz="1800" b="1" dirty="0" err="1" smtClean="0"/>
              <a:t>the</a:t>
            </a:r>
            <a:r>
              <a:rPr lang="es-ES" sz="1800" b="1" dirty="0" smtClean="0"/>
              <a:t> </a:t>
            </a:r>
            <a:r>
              <a:rPr lang="es-ES" sz="1800" b="1" dirty="0" err="1" smtClean="0"/>
              <a:t>equatorial</a:t>
            </a:r>
            <a:r>
              <a:rPr lang="es-ES" sz="1800" b="1" dirty="0" smtClean="0"/>
              <a:t> </a:t>
            </a:r>
            <a:r>
              <a:rPr lang="es-ES" sz="1800" b="1" dirty="0" err="1"/>
              <a:t>Atlantic</a:t>
            </a:r>
            <a:r>
              <a:rPr lang="es-ES" sz="1800" b="1" dirty="0"/>
              <a:t> </a:t>
            </a:r>
            <a:r>
              <a:rPr lang="es-ES" sz="1800" b="1" dirty="0" err="1"/>
              <a:t>seasonal</a:t>
            </a:r>
            <a:r>
              <a:rPr lang="es-ES" sz="1800" b="1" dirty="0"/>
              <a:t> </a:t>
            </a:r>
            <a:r>
              <a:rPr lang="es-ES" sz="1800" b="1" dirty="0" err="1"/>
              <a:t>cycle</a:t>
            </a:r>
            <a:r>
              <a:rPr lang="es-ES" sz="1800" b="1" dirty="0"/>
              <a:t>?</a:t>
            </a:r>
            <a:r>
              <a:rPr lang="es-ES" sz="1800" dirty="0">
                <a:solidFill>
                  <a:srgbClr val="FF0000"/>
                </a:solidFill>
              </a:rPr>
              <a:t>	</a:t>
            </a:r>
            <a:endParaRPr lang="es-ES" sz="1800" dirty="0" smtClean="0">
              <a:solidFill>
                <a:srgbClr val="FF0000"/>
              </a:solidFill>
            </a:endParaRPr>
          </a:p>
        </p:txBody>
      </p:sp>
      <p:sp>
        <p:nvSpPr>
          <p:cNvPr id="8" name="CuadroTexto 7"/>
          <p:cNvSpPr txBox="1"/>
          <p:nvPr/>
        </p:nvSpPr>
        <p:spPr>
          <a:xfrm>
            <a:off x="367597" y="92129"/>
            <a:ext cx="8655263" cy="523220"/>
          </a:xfrm>
          <a:prstGeom prst="rect">
            <a:avLst/>
          </a:prstGeom>
          <a:noFill/>
        </p:spPr>
        <p:txBody>
          <a:bodyPr wrap="square" rtlCol="0">
            <a:spAutoFit/>
          </a:bodyPr>
          <a:lstStyle/>
          <a:p>
            <a:r>
              <a:rPr lang="es-ES" sz="2800" b="1" dirty="0" err="1" smtClean="0">
                <a:solidFill>
                  <a:srgbClr val="0000FF"/>
                </a:solidFill>
                <a:latin typeface="+mj-lt"/>
                <a:cs typeface="Times New Roman"/>
              </a:rPr>
              <a:t>Methods</a:t>
            </a:r>
            <a:endParaRPr lang="es-ES" sz="2800" b="1" dirty="0">
              <a:solidFill>
                <a:srgbClr val="0000FF"/>
              </a:solidFill>
              <a:latin typeface="+mj-lt"/>
              <a:cs typeface="Times New Roman"/>
            </a:endParaRPr>
          </a:p>
        </p:txBody>
      </p:sp>
      <p:sp>
        <p:nvSpPr>
          <p:cNvPr id="9" name="CuadroTexto 8"/>
          <p:cNvSpPr txBox="1"/>
          <p:nvPr/>
        </p:nvSpPr>
        <p:spPr>
          <a:xfrm>
            <a:off x="116963" y="1728955"/>
            <a:ext cx="8287664" cy="646331"/>
          </a:xfrm>
          <a:prstGeom prst="rect">
            <a:avLst/>
          </a:prstGeom>
          <a:noFill/>
        </p:spPr>
        <p:txBody>
          <a:bodyPr wrap="square" rtlCol="0">
            <a:spAutoFit/>
          </a:bodyPr>
          <a:lstStyle/>
          <a:p>
            <a:pPr algn="just"/>
            <a:r>
              <a:rPr lang="es-ES" sz="1800" b="1" dirty="0" smtClean="0"/>
              <a:t>1- </a:t>
            </a:r>
            <a:r>
              <a:rPr lang="es-ES" sz="1800" b="1" dirty="0" err="1" smtClean="0"/>
              <a:t>To</a:t>
            </a:r>
            <a:r>
              <a:rPr lang="es-ES" sz="1800" b="1" dirty="0" smtClean="0"/>
              <a:t> </a:t>
            </a:r>
            <a:r>
              <a:rPr lang="es-ES" sz="1800" b="1" dirty="0" err="1" smtClean="0"/>
              <a:t>what</a:t>
            </a:r>
            <a:r>
              <a:rPr lang="es-ES" sz="1800" b="1" dirty="0" smtClean="0"/>
              <a:t> </a:t>
            </a:r>
            <a:r>
              <a:rPr lang="es-ES" sz="1800" b="1" dirty="0" err="1" smtClean="0"/>
              <a:t>extent</a:t>
            </a:r>
            <a:r>
              <a:rPr lang="es-ES" sz="1800" b="1" dirty="0" smtClean="0"/>
              <a:t> </a:t>
            </a:r>
            <a:r>
              <a:rPr lang="es-ES" sz="1800" b="1" dirty="0" err="1" smtClean="0"/>
              <a:t>does</a:t>
            </a:r>
            <a:r>
              <a:rPr lang="es-ES" sz="1800" b="1" dirty="0" smtClean="0"/>
              <a:t> </a:t>
            </a:r>
            <a:r>
              <a:rPr lang="es-ES" sz="1800" b="1" dirty="0" err="1" smtClean="0"/>
              <a:t>the</a:t>
            </a:r>
            <a:r>
              <a:rPr lang="es-ES" sz="1800" b="1" dirty="0" smtClean="0"/>
              <a:t> </a:t>
            </a:r>
            <a:r>
              <a:rPr lang="es-ES" sz="1800" b="1" dirty="0" err="1" smtClean="0"/>
              <a:t>seasonal</a:t>
            </a:r>
            <a:r>
              <a:rPr lang="es-ES" sz="1800" b="1" dirty="0" smtClean="0"/>
              <a:t> </a:t>
            </a:r>
            <a:r>
              <a:rPr lang="es-ES" sz="1800" b="1" dirty="0" err="1" smtClean="0"/>
              <a:t>cycle</a:t>
            </a:r>
            <a:r>
              <a:rPr lang="es-ES" sz="1800" b="1" dirty="0" smtClean="0"/>
              <a:t> in </a:t>
            </a:r>
            <a:r>
              <a:rPr lang="es-ES" sz="1800" b="1" dirty="0" err="1" smtClean="0"/>
              <a:t>equatorial</a:t>
            </a:r>
            <a:r>
              <a:rPr lang="es-ES" sz="1800" b="1" dirty="0" smtClean="0"/>
              <a:t> </a:t>
            </a:r>
            <a:r>
              <a:rPr lang="es-ES" sz="1800" b="1" dirty="0" err="1" smtClean="0"/>
              <a:t>Atlantic</a:t>
            </a:r>
            <a:r>
              <a:rPr lang="es-ES" sz="1800" b="1" dirty="0" smtClean="0"/>
              <a:t> SST </a:t>
            </a:r>
            <a:r>
              <a:rPr lang="es-ES" sz="1800" b="1" dirty="0" err="1" smtClean="0"/>
              <a:t>influence</a:t>
            </a:r>
            <a:r>
              <a:rPr lang="es-ES" sz="1800" b="1" dirty="0" smtClean="0"/>
              <a:t> </a:t>
            </a:r>
            <a:r>
              <a:rPr lang="es-ES" sz="1800" b="1" dirty="0" err="1" smtClean="0"/>
              <a:t>that</a:t>
            </a:r>
            <a:r>
              <a:rPr lang="es-ES" sz="1800" b="1" dirty="0" smtClean="0"/>
              <a:t> of </a:t>
            </a:r>
            <a:r>
              <a:rPr lang="es-ES" sz="1800" b="1" dirty="0" err="1" smtClean="0"/>
              <a:t>the</a:t>
            </a:r>
            <a:r>
              <a:rPr lang="es-ES" sz="1800" b="1" dirty="0" smtClean="0"/>
              <a:t> </a:t>
            </a:r>
            <a:r>
              <a:rPr lang="es-ES" sz="1800" b="1" dirty="0" err="1" smtClean="0"/>
              <a:t>atmosphere</a:t>
            </a:r>
            <a:r>
              <a:rPr lang="es-ES" sz="1800" b="1" dirty="0" smtClean="0"/>
              <a:t>?</a:t>
            </a:r>
            <a:r>
              <a:rPr lang="es-ES" sz="1800" dirty="0">
                <a:solidFill>
                  <a:srgbClr val="FF0000"/>
                </a:solidFill>
              </a:rPr>
              <a:t>	</a:t>
            </a:r>
            <a:endParaRPr lang="es-ES" sz="1800" dirty="0" smtClean="0">
              <a:solidFill>
                <a:srgbClr val="FF0000"/>
              </a:solidFill>
            </a:endParaRPr>
          </a:p>
        </p:txBody>
      </p:sp>
      <p:sp>
        <p:nvSpPr>
          <p:cNvPr id="10" name="CuadroTexto 9"/>
          <p:cNvSpPr txBox="1"/>
          <p:nvPr/>
        </p:nvSpPr>
        <p:spPr>
          <a:xfrm>
            <a:off x="118982" y="4011809"/>
            <a:ext cx="8218809" cy="646331"/>
          </a:xfrm>
          <a:prstGeom prst="rect">
            <a:avLst/>
          </a:prstGeom>
          <a:noFill/>
        </p:spPr>
        <p:txBody>
          <a:bodyPr wrap="square" rtlCol="0">
            <a:spAutoFit/>
          </a:bodyPr>
          <a:lstStyle/>
          <a:p>
            <a:pPr algn="just"/>
            <a:r>
              <a:rPr lang="es-ES" sz="1800" b="1" dirty="0"/>
              <a:t>2</a:t>
            </a:r>
            <a:r>
              <a:rPr lang="es-ES" sz="1800" b="1" dirty="0" smtClean="0"/>
              <a:t>- </a:t>
            </a:r>
            <a:r>
              <a:rPr lang="es-ES" sz="1800" b="1" dirty="0" err="1" smtClean="0"/>
              <a:t>How</a:t>
            </a:r>
            <a:r>
              <a:rPr lang="es-ES" sz="1800" b="1" dirty="0" smtClean="0"/>
              <a:t> </a:t>
            </a:r>
            <a:r>
              <a:rPr lang="es-ES" sz="1800" b="1" dirty="0" err="1" smtClean="0"/>
              <a:t>much</a:t>
            </a:r>
            <a:r>
              <a:rPr lang="es-ES" sz="1800" b="1" dirty="0" smtClean="0"/>
              <a:t> of </a:t>
            </a:r>
            <a:r>
              <a:rPr lang="es-ES" sz="1800" b="1" dirty="0" err="1" smtClean="0"/>
              <a:t>the</a:t>
            </a:r>
            <a:r>
              <a:rPr lang="es-ES" sz="1800" b="1" dirty="0" smtClean="0"/>
              <a:t> </a:t>
            </a:r>
            <a:r>
              <a:rPr lang="es-ES" sz="1800" b="1" dirty="0" err="1" smtClean="0"/>
              <a:t>seasonal</a:t>
            </a:r>
            <a:r>
              <a:rPr lang="es-ES" sz="1800" b="1" dirty="0" smtClean="0"/>
              <a:t> </a:t>
            </a:r>
            <a:r>
              <a:rPr lang="es-ES" sz="1800" b="1" dirty="0" err="1" smtClean="0"/>
              <a:t>cycle</a:t>
            </a:r>
            <a:r>
              <a:rPr lang="es-ES" sz="1800" b="1" dirty="0" smtClean="0"/>
              <a:t> of </a:t>
            </a:r>
            <a:r>
              <a:rPr lang="es-ES" sz="1800" b="1" dirty="0" err="1" smtClean="0"/>
              <a:t>equatorial</a:t>
            </a:r>
            <a:r>
              <a:rPr lang="es-ES" sz="1800" b="1" dirty="0" smtClean="0"/>
              <a:t> </a:t>
            </a:r>
            <a:r>
              <a:rPr lang="es-ES" sz="1800" b="1" dirty="0" err="1" smtClean="0"/>
              <a:t>Atlantic</a:t>
            </a:r>
            <a:r>
              <a:rPr lang="es-ES" sz="1800" b="1" dirty="0" smtClean="0"/>
              <a:t> SST can be </a:t>
            </a:r>
            <a:r>
              <a:rPr lang="es-ES" sz="1800" b="1" dirty="0" err="1" smtClean="0"/>
              <a:t>explained</a:t>
            </a:r>
            <a:r>
              <a:rPr lang="es-ES" sz="1800" b="1" dirty="0" smtClean="0"/>
              <a:t> </a:t>
            </a:r>
            <a:r>
              <a:rPr lang="es-ES" sz="1800" b="1" dirty="0" err="1" smtClean="0"/>
              <a:t>by</a:t>
            </a:r>
            <a:r>
              <a:rPr lang="es-ES" sz="1800" b="1" dirty="0" smtClean="0"/>
              <a:t> </a:t>
            </a:r>
            <a:r>
              <a:rPr lang="es-ES" sz="1800" b="1" dirty="0" err="1" smtClean="0"/>
              <a:t>wind</a:t>
            </a:r>
            <a:r>
              <a:rPr lang="es-ES" sz="1800" b="1" dirty="0" smtClean="0"/>
              <a:t> </a:t>
            </a:r>
            <a:r>
              <a:rPr lang="es-ES" sz="1800" b="1" dirty="0" err="1" smtClean="0"/>
              <a:t>variations</a:t>
            </a:r>
            <a:r>
              <a:rPr lang="es-ES" sz="1800" b="1" dirty="0" smtClean="0"/>
              <a:t> </a:t>
            </a:r>
            <a:r>
              <a:rPr lang="es-ES" sz="1800" b="1" dirty="0" err="1" smtClean="0"/>
              <a:t>not</a:t>
            </a:r>
            <a:r>
              <a:rPr lang="es-ES" sz="1800" b="1" dirty="0" smtClean="0"/>
              <a:t> </a:t>
            </a:r>
            <a:r>
              <a:rPr lang="es-ES" sz="1800" b="1" dirty="0" err="1" smtClean="0"/>
              <a:t>driven</a:t>
            </a:r>
            <a:r>
              <a:rPr lang="es-ES" sz="1800" b="1" dirty="0" smtClean="0"/>
              <a:t> </a:t>
            </a:r>
            <a:r>
              <a:rPr lang="es-ES" sz="1800" b="1" dirty="0" err="1" smtClean="0"/>
              <a:t>by</a:t>
            </a:r>
            <a:r>
              <a:rPr lang="es-ES" sz="1800" b="1" dirty="0" smtClean="0"/>
              <a:t> local SST?</a:t>
            </a:r>
            <a:r>
              <a:rPr lang="es-ES" sz="1800" dirty="0">
                <a:solidFill>
                  <a:srgbClr val="FF0000"/>
                </a:solidFill>
              </a:rPr>
              <a:t>	</a:t>
            </a:r>
            <a:endParaRPr lang="es-ES" sz="1800" dirty="0" smtClean="0">
              <a:solidFill>
                <a:srgbClr val="FF0000"/>
              </a:solidFill>
            </a:endParaRPr>
          </a:p>
        </p:txBody>
      </p:sp>
      <p:sp>
        <p:nvSpPr>
          <p:cNvPr id="51" name="CuadroTexto 50"/>
          <p:cNvSpPr txBox="1"/>
          <p:nvPr/>
        </p:nvSpPr>
        <p:spPr>
          <a:xfrm>
            <a:off x="5233676" y="158977"/>
            <a:ext cx="3746839" cy="400110"/>
          </a:xfrm>
          <a:prstGeom prst="rect">
            <a:avLst/>
          </a:prstGeom>
          <a:noFill/>
        </p:spPr>
        <p:txBody>
          <a:bodyPr wrap="none" rtlCol="0">
            <a:spAutoFit/>
          </a:bodyPr>
          <a:lstStyle/>
          <a:p>
            <a:r>
              <a:rPr lang="es-ES" sz="2000" b="1" dirty="0" err="1" smtClean="0">
                <a:solidFill>
                  <a:srgbClr val="0000FF"/>
                </a:solidFill>
              </a:rPr>
              <a:t>Coupling</a:t>
            </a:r>
            <a:r>
              <a:rPr lang="es-ES" sz="2000" b="1" dirty="0" smtClean="0">
                <a:solidFill>
                  <a:srgbClr val="0000FF"/>
                </a:solidFill>
              </a:rPr>
              <a:t> </a:t>
            </a:r>
            <a:r>
              <a:rPr lang="es-ES" sz="2000" b="1" dirty="0" err="1" smtClean="0">
                <a:solidFill>
                  <a:srgbClr val="0000FF"/>
                </a:solidFill>
              </a:rPr>
              <a:t>ocn</a:t>
            </a:r>
            <a:r>
              <a:rPr lang="es-ES" sz="2000" b="1" dirty="0" smtClean="0">
                <a:solidFill>
                  <a:srgbClr val="0000FF"/>
                </a:solidFill>
              </a:rPr>
              <a:t>-atm </a:t>
            </a:r>
            <a:r>
              <a:rPr lang="es-ES" sz="2000" b="1" dirty="0" err="1" smtClean="0">
                <a:solidFill>
                  <a:srgbClr val="0000FF"/>
                </a:solidFill>
              </a:rPr>
              <a:t>eq</a:t>
            </a:r>
            <a:r>
              <a:rPr lang="es-ES" sz="2000" b="1" dirty="0" smtClean="0">
                <a:solidFill>
                  <a:srgbClr val="0000FF"/>
                </a:solidFill>
              </a:rPr>
              <a:t> </a:t>
            </a:r>
            <a:r>
              <a:rPr lang="es-ES" sz="2000" b="1" dirty="0" err="1" smtClean="0">
                <a:solidFill>
                  <a:srgbClr val="0000FF"/>
                </a:solidFill>
              </a:rPr>
              <a:t>Atlantic</a:t>
            </a:r>
            <a:endParaRPr lang="es-ES" sz="2000" b="1" dirty="0">
              <a:solidFill>
                <a:srgbClr val="0000FF"/>
              </a:solidFill>
            </a:endParaRPr>
          </a:p>
        </p:txBody>
      </p:sp>
      <p:sp>
        <p:nvSpPr>
          <p:cNvPr id="42" name="TextBox 41">
            <a:hlinkClick r:id="rId2"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44" name="TextBox 43">
            <a:hlinkClick r:id="rId3"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45" name="TextBox 44">
            <a:hlinkClick r:id="rId4"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46" name="TextBox 45">
            <a:hlinkClick r:id="rId5"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47" name="CuadroTexto 21"/>
          <p:cNvSpPr txBox="1"/>
          <p:nvPr/>
        </p:nvSpPr>
        <p:spPr>
          <a:xfrm>
            <a:off x="3564468" y="3071996"/>
            <a:ext cx="966318" cy="646331"/>
          </a:xfrm>
          <a:prstGeom prst="rect">
            <a:avLst/>
          </a:prstGeom>
          <a:noFill/>
        </p:spPr>
        <p:txBody>
          <a:bodyPr wrap="none" rtlCol="0">
            <a:spAutoFit/>
          </a:bodyPr>
          <a:lstStyle/>
          <a:p>
            <a:pPr algn="ctr"/>
            <a:r>
              <a:rPr lang="es-ES" b="1" dirty="0" err="1" smtClean="0"/>
              <a:t>NorESM</a:t>
            </a:r>
            <a:endParaRPr lang="es-ES" b="1" dirty="0" smtClean="0"/>
          </a:p>
          <a:p>
            <a:pPr algn="ctr"/>
            <a:r>
              <a:rPr lang="es-ES" b="1" dirty="0" smtClean="0"/>
              <a:t> </a:t>
            </a:r>
            <a:r>
              <a:rPr lang="es-ES" b="1" dirty="0" err="1" smtClean="0"/>
              <a:t>atmos</a:t>
            </a:r>
            <a:endParaRPr lang="es-ES" b="1" dirty="0"/>
          </a:p>
        </p:txBody>
      </p:sp>
      <p:sp>
        <p:nvSpPr>
          <p:cNvPr id="48" name="Rectángulo 22"/>
          <p:cNvSpPr/>
          <p:nvPr/>
        </p:nvSpPr>
        <p:spPr>
          <a:xfrm>
            <a:off x="3466876" y="2925154"/>
            <a:ext cx="1199667"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rgbClr val="000000"/>
                </a:solidFill>
              </a:ln>
              <a:solidFill>
                <a:srgbClr val="FFFFFF"/>
              </a:solidFill>
            </a:endParaRPr>
          </a:p>
        </p:txBody>
      </p:sp>
      <p:sp>
        <p:nvSpPr>
          <p:cNvPr id="49" name="CuadroTexto 25"/>
          <p:cNvSpPr txBox="1"/>
          <p:nvPr/>
        </p:nvSpPr>
        <p:spPr>
          <a:xfrm>
            <a:off x="5358706" y="2827221"/>
            <a:ext cx="1138979" cy="307777"/>
          </a:xfrm>
          <a:prstGeom prst="rect">
            <a:avLst/>
          </a:prstGeom>
          <a:noFill/>
        </p:spPr>
        <p:txBody>
          <a:bodyPr wrap="none" rtlCol="0">
            <a:spAutoFit/>
          </a:bodyPr>
          <a:lstStyle/>
          <a:p>
            <a:pPr algn="ctr"/>
            <a:r>
              <a:rPr lang="es-ES" sz="1400" b="1" dirty="0" err="1" smtClean="0">
                <a:solidFill>
                  <a:srgbClr val="FF0000"/>
                </a:solidFill>
              </a:rPr>
              <a:t>climSST_atm</a:t>
            </a:r>
            <a:endParaRPr lang="es-ES" sz="1400" b="1" dirty="0">
              <a:solidFill>
                <a:srgbClr val="FF0000"/>
              </a:solidFill>
            </a:endParaRPr>
          </a:p>
        </p:txBody>
      </p:sp>
      <p:cxnSp>
        <p:nvCxnSpPr>
          <p:cNvPr id="50" name="Conector recto de flecha 30"/>
          <p:cNvCxnSpPr/>
          <p:nvPr/>
        </p:nvCxnSpPr>
        <p:spPr>
          <a:xfrm>
            <a:off x="4708877" y="2998092"/>
            <a:ext cx="59799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2" name="CuadroTexto 25"/>
          <p:cNvSpPr txBox="1"/>
          <p:nvPr/>
        </p:nvSpPr>
        <p:spPr>
          <a:xfrm>
            <a:off x="5332381" y="3556602"/>
            <a:ext cx="1437738" cy="307777"/>
          </a:xfrm>
          <a:prstGeom prst="rect">
            <a:avLst/>
          </a:prstGeom>
          <a:noFill/>
        </p:spPr>
        <p:txBody>
          <a:bodyPr wrap="none" rtlCol="0">
            <a:spAutoFit/>
          </a:bodyPr>
          <a:lstStyle/>
          <a:p>
            <a:pPr algn="ctr"/>
            <a:r>
              <a:rPr lang="es-ES" sz="1400" b="1" dirty="0" err="1" smtClean="0">
                <a:solidFill>
                  <a:srgbClr val="0000FF"/>
                </a:solidFill>
              </a:rPr>
              <a:t>eqmeanSST_atm</a:t>
            </a:r>
            <a:endParaRPr lang="es-ES" sz="1400" b="1" dirty="0">
              <a:solidFill>
                <a:srgbClr val="0000FF"/>
              </a:solidFill>
            </a:endParaRPr>
          </a:p>
        </p:txBody>
      </p:sp>
      <p:cxnSp>
        <p:nvCxnSpPr>
          <p:cNvPr id="53" name="Conector recto de flecha 30"/>
          <p:cNvCxnSpPr/>
          <p:nvPr/>
        </p:nvCxnSpPr>
        <p:spPr>
          <a:xfrm>
            <a:off x="4691944" y="3748861"/>
            <a:ext cx="597993"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4" name="CuadroTexto 25"/>
          <p:cNvSpPr txBox="1"/>
          <p:nvPr/>
        </p:nvSpPr>
        <p:spPr>
          <a:xfrm>
            <a:off x="1967806" y="2844841"/>
            <a:ext cx="938279" cy="307777"/>
          </a:xfrm>
          <a:prstGeom prst="rect">
            <a:avLst/>
          </a:prstGeom>
          <a:noFill/>
        </p:spPr>
        <p:txBody>
          <a:bodyPr wrap="square" rtlCol="0">
            <a:spAutoFit/>
          </a:bodyPr>
          <a:lstStyle/>
          <a:p>
            <a:pPr algn="ctr"/>
            <a:r>
              <a:rPr lang="es-ES" sz="1400" b="1" dirty="0" err="1" smtClean="0">
                <a:solidFill>
                  <a:srgbClr val="FF0000"/>
                </a:solidFill>
                <a:cs typeface="Arial"/>
              </a:rPr>
              <a:t>climSST</a:t>
            </a:r>
            <a:endParaRPr lang="es-ES" sz="1400" b="1" dirty="0">
              <a:solidFill>
                <a:srgbClr val="FF0000"/>
              </a:solidFill>
              <a:cs typeface="Arial"/>
            </a:endParaRPr>
          </a:p>
        </p:txBody>
      </p:sp>
      <p:cxnSp>
        <p:nvCxnSpPr>
          <p:cNvPr id="55" name="Conector recto de flecha 30"/>
          <p:cNvCxnSpPr/>
          <p:nvPr/>
        </p:nvCxnSpPr>
        <p:spPr>
          <a:xfrm>
            <a:off x="2843484" y="3000616"/>
            <a:ext cx="59799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6" name="Conector recto de flecha 30"/>
          <p:cNvCxnSpPr/>
          <p:nvPr/>
        </p:nvCxnSpPr>
        <p:spPr>
          <a:xfrm>
            <a:off x="2843484" y="3748861"/>
            <a:ext cx="597993"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7" name="CuadroTexto 25"/>
          <p:cNvSpPr txBox="1"/>
          <p:nvPr/>
        </p:nvSpPr>
        <p:spPr>
          <a:xfrm>
            <a:off x="1849385" y="3539890"/>
            <a:ext cx="1056700" cy="307777"/>
          </a:xfrm>
          <a:prstGeom prst="rect">
            <a:avLst/>
          </a:prstGeom>
          <a:noFill/>
        </p:spPr>
        <p:txBody>
          <a:bodyPr wrap="none" rtlCol="0">
            <a:spAutoFit/>
          </a:bodyPr>
          <a:lstStyle/>
          <a:p>
            <a:pPr algn="ctr"/>
            <a:r>
              <a:rPr lang="es-ES" sz="1400" b="1" dirty="0" err="1" smtClean="0">
                <a:solidFill>
                  <a:srgbClr val="0000FF"/>
                </a:solidFill>
                <a:cs typeface="Arial"/>
              </a:rPr>
              <a:t>eqmeanSST</a:t>
            </a:r>
            <a:endParaRPr lang="es-ES" sz="1400" b="1" dirty="0">
              <a:solidFill>
                <a:srgbClr val="0000FF"/>
              </a:solidFill>
              <a:cs typeface="Arial"/>
            </a:endParaRPr>
          </a:p>
        </p:txBody>
      </p:sp>
      <p:sp>
        <p:nvSpPr>
          <p:cNvPr id="58" name="TextBox 57"/>
          <p:cNvSpPr txBox="1"/>
          <p:nvPr/>
        </p:nvSpPr>
        <p:spPr>
          <a:xfrm>
            <a:off x="4848577" y="2537064"/>
            <a:ext cx="2110211" cy="307777"/>
          </a:xfrm>
          <a:prstGeom prst="rect">
            <a:avLst/>
          </a:prstGeom>
          <a:noFill/>
        </p:spPr>
        <p:txBody>
          <a:bodyPr wrap="none" rtlCol="0">
            <a:spAutoFit/>
          </a:bodyPr>
          <a:lstStyle/>
          <a:p>
            <a:pPr algn="ctr"/>
            <a:r>
              <a:rPr lang="es-ES" sz="1400" b="1" dirty="0" err="1" smtClean="0">
                <a:latin typeface="Arial"/>
                <a:cs typeface="Arial"/>
              </a:rPr>
              <a:t>Simulated</a:t>
            </a:r>
            <a:r>
              <a:rPr lang="es-ES" sz="1400" b="1" dirty="0" smtClean="0">
                <a:latin typeface="Arial"/>
                <a:cs typeface="Arial"/>
              </a:rPr>
              <a:t> </a:t>
            </a:r>
            <a:r>
              <a:rPr lang="es-ES" sz="1400" b="1" dirty="0" err="1" smtClean="0">
                <a:latin typeface="Arial"/>
                <a:cs typeface="Arial"/>
              </a:rPr>
              <a:t>atmosphere</a:t>
            </a:r>
            <a:endParaRPr lang="es-ES" sz="1400" b="1" dirty="0" smtClean="0">
              <a:latin typeface="Arial"/>
              <a:cs typeface="Arial"/>
            </a:endParaRPr>
          </a:p>
        </p:txBody>
      </p:sp>
      <p:sp>
        <p:nvSpPr>
          <p:cNvPr id="59" name="TextBox 58"/>
          <p:cNvSpPr txBox="1"/>
          <p:nvPr/>
        </p:nvSpPr>
        <p:spPr>
          <a:xfrm>
            <a:off x="1755274" y="2537064"/>
            <a:ext cx="1498490" cy="307777"/>
          </a:xfrm>
          <a:prstGeom prst="rect">
            <a:avLst/>
          </a:prstGeom>
          <a:noFill/>
        </p:spPr>
        <p:txBody>
          <a:bodyPr wrap="none" rtlCol="0">
            <a:spAutoFit/>
          </a:bodyPr>
          <a:lstStyle/>
          <a:p>
            <a:r>
              <a:rPr lang="en-US" sz="1400" b="1" dirty="0" smtClean="0">
                <a:latin typeface="Arial"/>
                <a:cs typeface="Arial"/>
              </a:rPr>
              <a:t>Observed SSTs</a:t>
            </a:r>
            <a:endParaRPr lang="en-US" sz="1400" b="1" dirty="0">
              <a:latin typeface="Arial"/>
              <a:cs typeface="Arial"/>
            </a:endParaRPr>
          </a:p>
        </p:txBody>
      </p:sp>
      <p:sp>
        <p:nvSpPr>
          <p:cNvPr id="60" name="CuadroTexto 26"/>
          <p:cNvSpPr txBox="1"/>
          <p:nvPr/>
        </p:nvSpPr>
        <p:spPr>
          <a:xfrm>
            <a:off x="3791428" y="5436917"/>
            <a:ext cx="1114014" cy="523220"/>
          </a:xfrm>
          <a:prstGeom prst="rect">
            <a:avLst/>
          </a:prstGeom>
          <a:noFill/>
        </p:spPr>
        <p:txBody>
          <a:bodyPr wrap="square" rtlCol="0">
            <a:spAutoFit/>
          </a:bodyPr>
          <a:lstStyle/>
          <a:p>
            <a:pPr algn="ctr"/>
            <a:r>
              <a:rPr lang="es-ES" b="1" dirty="0" err="1" smtClean="0"/>
              <a:t>NorESM</a:t>
            </a:r>
            <a:endParaRPr lang="es-ES" b="1" dirty="0" smtClean="0"/>
          </a:p>
          <a:p>
            <a:pPr algn="ctr"/>
            <a:r>
              <a:rPr lang="es-ES" b="1" dirty="0" smtClean="0"/>
              <a:t> </a:t>
            </a:r>
            <a:r>
              <a:rPr lang="es-ES" b="1" dirty="0" err="1" smtClean="0"/>
              <a:t>ocean</a:t>
            </a:r>
            <a:endParaRPr lang="es-ES" b="1" dirty="0"/>
          </a:p>
        </p:txBody>
      </p:sp>
      <p:sp>
        <p:nvSpPr>
          <p:cNvPr id="61" name="Rectángulo 27"/>
          <p:cNvSpPr/>
          <p:nvPr/>
        </p:nvSpPr>
        <p:spPr>
          <a:xfrm>
            <a:off x="3716862" y="5237342"/>
            <a:ext cx="1332426" cy="995691"/>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rgbClr val="000000"/>
                </a:solidFill>
              </a:ln>
              <a:solidFill>
                <a:srgbClr val="FFFFFF"/>
              </a:solidFill>
            </a:endParaRPr>
          </a:p>
        </p:txBody>
      </p:sp>
      <p:sp>
        <p:nvSpPr>
          <p:cNvPr id="62" name="CuadroTexto 28"/>
          <p:cNvSpPr txBox="1"/>
          <p:nvPr/>
        </p:nvSpPr>
        <p:spPr>
          <a:xfrm>
            <a:off x="5740276" y="5818955"/>
            <a:ext cx="954621" cy="307777"/>
          </a:xfrm>
          <a:prstGeom prst="rect">
            <a:avLst/>
          </a:prstGeom>
          <a:noFill/>
        </p:spPr>
        <p:txBody>
          <a:bodyPr wrap="none" rtlCol="0">
            <a:spAutoFit/>
          </a:bodyPr>
          <a:lstStyle/>
          <a:p>
            <a:r>
              <a:rPr lang="es-ES" sz="1400" b="1" dirty="0" err="1" smtClean="0">
                <a:solidFill>
                  <a:srgbClr val="0000FF"/>
                </a:solidFill>
              </a:rPr>
              <a:t>Sensitivity</a:t>
            </a:r>
            <a:endParaRPr lang="es-ES" sz="1400" b="1" dirty="0">
              <a:solidFill>
                <a:srgbClr val="0000FF"/>
              </a:solidFill>
            </a:endParaRPr>
          </a:p>
        </p:txBody>
      </p:sp>
      <p:sp>
        <p:nvSpPr>
          <p:cNvPr id="63" name="CuadroTexto 29"/>
          <p:cNvSpPr txBox="1"/>
          <p:nvPr/>
        </p:nvSpPr>
        <p:spPr>
          <a:xfrm>
            <a:off x="5747106" y="5149941"/>
            <a:ext cx="739230" cy="307777"/>
          </a:xfrm>
          <a:prstGeom prst="rect">
            <a:avLst/>
          </a:prstGeom>
          <a:noFill/>
          <a:ln>
            <a:noFill/>
          </a:ln>
        </p:spPr>
        <p:txBody>
          <a:bodyPr wrap="none" rtlCol="0">
            <a:spAutoFit/>
          </a:bodyPr>
          <a:lstStyle/>
          <a:p>
            <a:r>
              <a:rPr lang="es-ES" sz="1400" b="1" dirty="0" smtClean="0">
                <a:solidFill>
                  <a:srgbClr val="FF0000"/>
                </a:solidFill>
              </a:rPr>
              <a:t>Control</a:t>
            </a:r>
            <a:endParaRPr lang="es-ES" sz="1400" b="1" dirty="0">
              <a:solidFill>
                <a:srgbClr val="FF0000"/>
              </a:solidFill>
            </a:endParaRPr>
          </a:p>
        </p:txBody>
      </p:sp>
      <p:sp>
        <p:nvSpPr>
          <p:cNvPr id="64" name="CuadroTexto 25"/>
          <p:cNvSpPr txBox="1"/>
          <p:nvPr/>
        </p:nvSpPr>
        <p:spPr>
          <a:xfrm>
            <a:off x="1845858" y="5168503"/>
            <a:ext cx="1138979" cy="307777"/>
          </a:xfrm>
          <a:prstGeom prst="rect">
            <a:avLst/>
          </a:prstGeom>
          <a:noFill/>
        </p:spPr>
        <p:txBody>
          <a:bodyPr wrap="none" rtlCol="0">
            <a:spAutoFit/>
          </a:bodyPr>
          <a:lstStyle/>
          <a:p>
            <a:pPr algn="ctr"/>
            <a:r>
              <a:rPr lang="es-ES" sz="1400" b="1" dirty="0" err="1" smtClean="0">
                <a:solidFill>
                  <a:srgbClr val="FF0000"/>
                </a:solidFill>
              </a:rPr>
              <a:t>climSST_atm</a:t>
            </a:r>
            <a:endParaRPr lang="es-ES" sz="1400" b="1" dirty="0">
              <a:solidFill>
                <a:srgbClr val="FF0000"/>
              </a:solidFill>
            </a:endParaRPr>
          </a:p>
        </p:txBody>
      </p:sp>
      <p:cxnSp>
        <p:nvCxnSpPr>
          <p:cNvPr id="65" name="Conector recto de flecha 30"/>
          <p:cNvCxnSpPr/>
          <p:nvPr/>
        </p:nvCxnSpPr>
        <p:spPr>
          <a:xfrm>
            <a:off x="3112405" y="5340012"/>
            <a:ext cx="48009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6" name="CuadroTexto 25"/>
          <p:cNvSpPr txBox="1"/>
          <p:nvPr/>
        </p:nvSpPr>
        <p:spPr>
          <a:xfrm>
            <a:off x="1702570" y="5881172"/>
            <a:ext cx="1437738" cy="307777"/>
          </a:xfrm>
          <a:prstGeom prst="rect">
            <a:avLst/>
          </a:prstGeom>
          <a:noFill/>
        </p:spPr>
        <p:txBody>
          <a:bodyPr wrap="none" rtlCol="0">
            <a:spAutoFit/>
          </a:bodyPr>
          <a:lstStyle/>
          <a:p>
            <a:pPr algn="ctr"/>
            <a:r>
              <a:rPr lang="es-ES" sz="1400" b="1" dirty="0" err="1" smtClean="0">
                <a:solidFill>
                  <a:srgbClr val="0000FF"/>
                </a:solidFill>
              </a:rPr>
              <a:t>eqmeanSST_atm</a:t>
            </a:r>
            <a:endParaRPr lang="es-ES" sz="1400" b="1" dirty="0">
              <a:solidFill>
                <a:srgbClr val="0000FF"/>
              </a:solidFill>
            </a:endParaRPr>
          </a:p>
        </p:txBody>
      </p:sp>
      <p:cxnSp>
        <p:nvCxnSpPr>
          <p:cNvPr id="67" name="Conector recto de flecha 30"/>
          <p:cNvCxnSpPr/>
          <p:nvPr/>
        </p:nvCxnSpPr>
        <p:spPr>
          <a:xfrm>
            <a:off x="3154738" y="6052681"/>
            <a:ext cx="480096"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68" name="Conector recto de flecha 30"/>
          <p:cNvCxnSpPr/>
          <p:nvPr/>
        </p:nvCxnSpPr>
        <p:spPr>
          <a:xfrm>
            <a:off x="5156732" y="5327327"/>
            <a:ext cx="554652"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9" name="Conector recto de flecha 30"/>
          <p:cNvCxnSpPr/>
          <p:nvPr/>
        </p:nvCxnSpPr>
        <p:spPr>
          <a:xfrm>
            <a:off x="5157402" y="6023730"/>
            <a:ext cx="554652"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5351774" y="4755890"/>
            <a:ext cx="1611401" cy="307777"/>
          </a:xfrm>
          <a:prstGeom prst="rect">
            <a:avLst/>
          </a:prstGeom>
          <a:noFill/>
        </p:spPr>
        <p:txBody>
          <a:bodyPr wrap="none" rtlCol="0">
            <a:spAutoFit/>
          </a:bodyPr>
          <a:lstStyle/>
          <a:p>
            <a:r>
              <a:rPr lang="es-ES" sz="1400" b="1" dirty="0" err="1" smtClean="0">
                <a:latin typeface="Arial"/>
                <a:cs typeface="Arial"/>
              </a:rPr>
              <a:t>Simulated</a:t>
            </a:r>
            <a:r>
              <a:rPr lang="es-ES" sz="1400" b="1" dirty="0" smtClean="0">
                <a:latin typeface="Arial"/>
                <a:cs typeface="Arial"/>
              </a:rPr>
              <a:t> </a:t>
            </a:r>
            <a:r>
              <a:rPr lang="es-ES" sz="1400" b="1" dirty="0" err="1" smtClean="0">
                <a:latin typeface="Arial"/>
                <a:cs typeface="Arial"/>
              </a:rPr>
              <a:t>ocean</a:t>
            </a:r>
            <a:endParaRPr lang="es-ES" sz="1400" b="1" dirty="0">
              <a:latin typeface="Arial"/>
              <a:cs typeface="Arial"/>
            </a:endParaRPr>
          </a:p>
        </p:txBody>
      </p:sp>
      <p:sp>
        <p:nvSpPr>
          <p:cNvPr id="71" name="TextBox 70"/>
          <p:cNvSpPr txBox="1"/>
          <p:nvPr/>
        </p:nvSpPr>
        <p:spPr>
          <a:xfrm>
            <a:off x="1333034" y="4755890"/>
            <a:ext cx="2110211" cy="307777"/>
          </a:xfrm>
          <a:prstGeom prst="rect">
            <a:avLst/>
          </a:prstGeom>
          <a:noFill/>
        </p:spPr>
        <p:txBody>
          <a:bodyPr wrap="none" rtlCol="0">
            <a:spAutoFit/>
          </a:bodyPr>
          <a:lstStyle/>
          <a:p>
            <a:pPr algn="ctr"/>
            <a:r>
              <a:rPr lang="es-ES" sz="1400" b="1" dirty="0" err="1" smtClean="0">
                <a:latin typeface="Arial"/>
                <a:cs typeface="Arial"/>
              </a:rPr>
              <a:t>Simulated</a:t>
            </a:r>
            <a:r>
              <a:rPr lang="es-ES" sz="1400" b="1" dirty="0" smtClean="0">
                <a:latin typeface="Arial"/>
                <a:cs typeface="Arial"/>
              </a:rPr>
              <a:t> </a:t>
            </a:r>
            <a:r>
              <a:rPr lang="es-ES" sz="1400" b="1" dirty="0" err="1" smtClean="0">
                <a:latin typeface="Arial"/>
                <a:cs typeface="Arial"/>
              </a:rPr>
              <a:t>atmosphere</a:t>
            </a:r>
            <a:endParaRPr lang="es-ES" sz="1400" b="1" dirty="0" smtClean="0">
              <a:latin typeface="Arial"/>
              <a:cs typeface="Arial"/>
            </a:endParaRPr>
          </a:p>
        </p:txBody>
      </p:sp>
      <p:sp>
        <p:nvSpPr>
          <p:cNvPr id="72" name="TextBox 71">
            <a:hlinkClick r:id="rId6"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3369832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7597" y="92129"/>
            <a:ext cx="8404627" cy="523220"/>
          </a:xfrm>
          <a:prstGeom prst="rect">
            <a:avLst/>
          </a:prstGeom>
          <a:noFill/>
        </p:spPr>
        <p:txBody>
          <a:bodyPr wrap="square" rtlCol="0">
            <a:spAutoFit/>
          </a:bodyPr>
          <a:lstStyle/>
          <a:p>
            <a:r>
              <a:rPr lang="es-ES" sz="2800" b="1" dirty="0" err="1" smtClean="0">
                <a:solidFill>
                  <a:srgbClr val="0000FF"/>
                </a:solidFill>
                <a:latin typeface="+mj-lt"/>
                <a:cs typeface="Times New Roman"/>
              </a:rPr>
              <a:t>Methods</a:t>
            </a:r>
            <a:endParaRPr lang="es-ES" sz="2800" b="1" dirty="0">
              <a:solidFill>
                <a:srgbClr val="0000FF"/>
              </a:solidFill>
              <a:latin typeface="+mj-lt"/>
              <a:cs typeface="Times New Roman"/>
            </a:endParaRPr>
          </a:p>
        </p:txBody>
      </p:sp>
      <p:cxnSp>
        <p:nvCxnSpPr>
          <p:cNvPr id="4" name="Conector recto 3"/>
          <p:cNvCxnSpPr/>
          <p:nvPr/>
        </p:nvCxnSpPr>
        <p:spPr>
          <a:xfrm>
            <a:off x="367598" y="710329"/>
            <a:ext cx="8404627"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4" name="CuadroTexto 13"/>
          <p:cNvSpPr txBox="1"/>
          <p:nvPr/>
        </p:nvSpPr>
        <p:spPr>
          <a:xfrm>
            <a:off x="4775713" y="172423"/>
            <a:ext cx="4075329" cy="400110"/>
          </a:xfrm>
          <a:prstGeom prst="rect">
            <a:avLst/>
          </a:prstGeom>
          <a:noFill/>
        </p:spPr>
        <p:txBody>
          <a:bodyPr wrap="none" rtlCol="0">
            <a:spAutoFit/>
          </a:bodyPr>
          <a:lstStyle/>
          <a:p>
            <a:r>
              <a:rPr lang="es-ES" sz="2000" b="1" dirty="0" err="1" smtClean="0">
                <a:solidFill>
                  <a:srgbClr val="0000FF"/>
                </a:solidFill>
              </a:rPr>
              <a:t>Atmospheric</a:t>
            </a:r>
            <a:r>
              <a:rPr lang="es-ES" sz="2000" b="1" dirty="0" smtClean="0">
                <a:solidFill>
                  <a:srgbClr val="0000FF"/>
                </a:solidFill>
              </a:rPr>
              <a:t> </a:t>
            </a:r>
            <a:r>
              <a:rPr lang="es-ES" sz="2000" b="1" dirty="0" err="1" smtClean="0">
                <a:solidFill>
                  <a:srgbClr val="0000FF"/>
                </a:solidFill>
              </a:rPr>
              <a:t>model</a:t>
            </a:r>
            <a:r>
              <a:rPr lang="es-ES" sz="2000" b="1" dirty="0" smtClean="0">
                <a:solidFill>
                  <a:srgbClr val="0000FF"/>
                </a:solidFill>
              </a:rPr>
              <a:t> </a:t>
            </a:r>
            <a:r>
              <a:rPr lang="es-ES" sz="2000" b="1" dirty="0" err="1" smtClean="0">
                <a:solidFill>
                  <a:srgbClr val="0000FF"/>
                </a:solidFill>
              </a:rPr>
              <a:t>simulations</a:t>
            </a:r>
            <a:endParaRPr lang="es-ES" sz="2000" b="1" dirty="0">
              <a:solidFill>
                <a:srgbClr val="0000FF"/>
              </a:solidFill>
            </a:endParaRPr>
          </a:p>
        </p:txBody>
      </p:sp>
      <p:sp>
        <p:nvSpPr>
          <p:cNvPr id="21" name="TextBox 20">
            <a:hlinkClick r:id="rId3" action="ppaction://hlinksldjump"/>
          </p:cNvPr>
          <p:cNvSpPr txBox="1"/>
          <p:nvPr/>
        </p:nvSpPr>
        <p:spPr>
          <a:xfrm>
            <a:off x="167090" y="6430459"/>
            <a:ext cx="1338715" cy="369332"/>
          </a:xfrm>
          <a:prstGeom prst="rect">
            <a:avLst/>
          </a:prstGeom>
          <a:noFill/>
          <a:ln>
            <a:solidFill>
              <a:schemeClr val="tx1"/>
            </a:solidFill>
          </a:ln>
        </p:spPr>
        <p:txBody>
          <a:bodyPr wrap="none" rtlCol="0">
            <a:spAutoFit/>
          </a:bodyPr>
          <a:lstStyle/>
          <a:p>
            <a:r>
              <a:rPr lang="en-US" sz="1800" b="1" dirty="0" smtClean="0">
                <a:solidFill>
                  <a:schemeClr val="tx1"/>
                </a:solidFill>
              </a:rPr>
              <a:t>Motivation</a:t>
            </a:r>
            <a:endParaRPr lang="en-US" sz="1800" b="1" dirty="0">
              <a:solidFill>
                <a:schemeClr val="tx1"/>
              </a:solidFill>
            </a:endParaRPr>
          </a:p>
        </p:txBody>
      </p:sp>
      <p:sp>
        <p:nvSpPr>
          <p:cNvPr id="23" name="TextBox 22">
            <a:hlinkClick r:id="rId4" action="ppaction://hlinksldjump"/>
          </p:cNvPr>
          <p:cNvSpPr txBox="1"/>
          <p:nvPr/>
        </p:nvSpPr>
        <p:spPr>
          <a:xfrm>
            <a:off x="3221574" y="6434217"/>
            <a:ext cx="1800831" cy="369332"/>
          </a:xfrm>
          <a:prstGeom prst="rect">
            <a:avLst/>
          </a:prstGeom>
          <a:noFill/>
          <a:ln>
            <a:solidFill>
              <a:srgbClr val="000000"/>
            </a:solidFill>
          </a:ln>
        </p:spPr>
        <p:txBody>
          <a:bodyPr wrap="none" rtlCol="0">
            <a:spAutoFit/>
          </a:bodyPr>
          <a:lstStyle/>
          <a:p>
            <a:r>
              <a:rPr lang="en-US" sz="1800" b="1" dirty="0" smtClean="0">
                <a:solidFill>
                  <a:schemeClr val="tx1"/>
                </a:solidFill>
              </a:rPr>
              <a:t>Results </a:t>
            </a:r>
            <a:r>
              <a:rPr lang="en-US" sz="1800" b="1" dirty="0" err="1" smtClean="0">
                <a:solidFill>
                  <a:schemeClr val="tx1"/>
                </a:solidFill>
              </a:rPr>
              <a:t>Atmos</a:t>
            </a:r>
            <a:endParaRPr lang="en-US" sz="1800" b="1" dirty="0">
              <a:solidFill>
                <a:schemeClr val="tx1"/>
              </a:solidFill>
            </a:endParaRPr>
          </a:p>
        </p:txBody>
      </p:sp>
      <p:sp>
        <p:nvSpPr>
          <p:cNvPr id="24" name="TextBox 23">
            <a:hlinkClick r:id="rId5" action="ppaction://hlinksldjump"/>
          </p:cNvPr>
          <p:cNvSpPr txBox="1"/>
          <p:nvPr/>
        </p:nvSpPr>
        <p:spPr>
          <a:xfrm>
            <a:off x="5226975" y="6434217"/>
            <a:ext cx="1788320" cy="369332"/>
          </a:xfrm>
          <a:prstGeom prst="rect">
            <a:avLst/>
          </a:prstGeom>
          <a:noFill/>
          <a:ln>
            <a:solidFill>
              <a:srgbClr val="000000"/>
            </a:solidFill>
          </a:ln>
        </p:spPr>
        <p:txBody>
          <a:bodyPr wrap="none" rtlCol="0">
            <a:spAutoFit/>
          </a:bodyPr>
          <a:lstStyle/>
          <a:p>
            <a:r>
              <a:rPr lang="en-US" sz="1800" b="1" dirty="0" smtClean="0">
                <a:solidFill>
                  <a:schemeClr val="tx1"/>
                </a:solidFill>
              </a:rPr>
              <a:t>Results Ocean</a:t>
            </a:r>
            <a:endParaRPr lang="en-US" sz="1800" b="1" dirty="0">
              <a:solidFill>
                <a:schemeClr val="tx1"/>
              </a:solidFill>
            </a:endParaRPr>
          </a:p>
        </p:txBody>
      </p:sp>
      <p:sp>
        <p:nvSpPr>
          <p:cNvPr id="25" name="TextBox 24">
            <a:hlinkClick r:id="rId6" action="ppaction://hlinksldjump"/>
          </p:cNvPr>
          <p:cNvSpPr txBox="1"/>
          <p:nvPr/>
        </p:nvSpPr>
        <p:spPr>
          <a:xfrm>
            <a:off x="7371476" y="6430459"/>
            <a:ext cx="1569773" cy="369332"/>
          </a:xfrm>
          <a:prstGeom prst="rect">
            <a:avLst/>
          </a:prstGeom>
          <a:noFill/>
          <a:ln>
            <a:solidFill>
              <a:srgbClr val="000000"/>
            </a:solidFill>
          </a:ln>
        </p:spPr>
        <p:txBody>
          <a:bodyPr wrap="none" rtlCol="0">
            <a:spAutoFit/>
          </a:bodyPr>
          <a:lstStyle/>
          <a:p>
            <a:r>
              <a:rPr lang="en-US" sz="1800" b="1" dirty="0" smtClean="0">
                <a:solidFill>
                  <a:schemeClr val="tx1"/>
                </a:solidFill>
              </a:rPr>
              <a:t>Conclusions</a:t>
            </a:r>
            <a:endParaRPr lang="en-US" sz="1800" b="1" dirty="0">
              <a:solidFill>
                <a:schemeClr val="tx1"/>
              </a:solidFill>
            </a:endParaRPr>
          </a:p>
        </p:txBody>
      </p:sp>
      <p:sp>
        <p:nvSpPr>
          <p:cNvPr id="27" name="TextBox 106"/>
          <p:cNvSpPr txBox="1"/>
          <p:nvPr/>
        </p:nvSpPr>
        <p:spPr>
          <a:xfrm>
            <a:off x="311154" y="1951105"/>
            <a:ext cx="8350564" cy="1441908"/>
          </a:xfrm>
          <a:prstGeom prst="rect">
            <a:avLst/>
          </a:prstGeom>
          <a:noFill/>
        </p:spPr>
        <p:txBody>
          <a:bodyPr wrap="square" lIns="77901" tIns="38951" rIns="77901" bIns="38951" rtlCol="0">
            <a:spAutoFit/>
          </a:bodyPr>
          <a:lstStyle/>
          <a:p>
            <a:endParaRPr lang="en-US" sz="1600" dirty="0">
              <a:latin typeface="Arial"/>
              <a:cs typeface="Arial"/>
            </a:endParaRPr>
          </a:p>
          <a:p>
            <a:pPr marL="285750" indent="-285750">
              <a:lnSpc>
                <a:spcPct val="114000"/>
              </a:lnSpc>
              <a:buFont typeface="Arial"/>
              <a:buChar char="•"/>
            </a:pPr>
            <a:r>
              <a:rPr lang="en-US" sz="1600" dirty="0">
                <a:latin typeface="Arial"/>
                <a:cs typeface="Arial"/>
              </a:rPr>
              <a:t>Norwegian Earth System model (</a:t>
            </a:r>
            <a:r>
              <a:rPr lang="en-US" sz="1600" dirty="0" err="1">
                <a:latin typeface="Arial"/>
                <a:cs typeface="Arial"/>
              </a:rPr>
              <a:t>NorESM</a:t>
            </a:r>
            <a:r>
              <a:rPr lang="en-US" sz="1600" dirty="0">
                <a:latin typeface="Arial"/>
                <a:cs typeface="Arial"/>
              </a:rPr>
              <a:t>) atmospheric component.</a:t>
            </a:r>
          </a:p>
          <a:p>
            <a:pPr marL="742950" lvl="1" indent="-285750">
              <a:lnSpc>
                <a:spcPct val="114000"/>
              </a:lnSpc>
              <a:buFont typeface="Arial"/>
              <a:buChar char="•"/>
            </a:pPr>
            <a:r>
              <a:rPr lang="en-US" sz="1600" dirty="0">
                <a:latin typeface="Arial"/>
                <a:cs typeface="Arial"/>
              </a:rPr>
              <a:t>Spatial resolution: 1.25°x0.9° </a:t>
            </a:r>
          </a:p>
          <a:p>
            <a:pPr marL="742950" lvl="1" indent="-285750">
              <a:lnSpc>
                <a:spcPct val="114000"/>
              </a:lnSpc>
              <a:buFont typeface="Arial"/>
              <a:buChar char="•"/>
            </a:pPr>
            <a:r>
              <a:rPr lang="en-US" sz="1600" dirty="0">
                <a:latin typeface="Arial"/>
                <a:cs typeface="Arial"/>
              </a:rPr>
              <a:t>26 vertical layers (low-top)</a:t>
            </a:r>
            <a:r>
              <a:rPr lang="en-US" sz="1600" dirty="0" smtClean="0">
                <a:latin typeface="Arial"/>
                <a:cs typeface="Arial"/>
              </a:rPr>
              <a:t>.</a:t>
            </a:r>
            <a:endParaRPr lang="en-US" sz="1600" dirty="0">
              <a:latin typeface="Arial"/>
              <a:cs typeface="Arial"/>
            </a:endParaRPr>
          </a:p>
          <a:p>
            <a:pPr marL="742950" lvl="1" indent="-285750">
              <a:lnSpc>
                <a:spcPct val="114000"/>
              </a:lnSpc>
              <a:buFont typeface="Arial"/>
              <a:buChar char="•"/>
            </a:pPr>
            <a:r>
              <a:rPr lang="en-US" sz="1600" dirty="0" smtClean="0">
                <a:solidFill>
                  <a:schemeClr val="tx1"/>
                </a:solidFill>
                <a:latin typeface="Arial"/>
                <a:cs typeface="Arial"/>
              </a:rPr>
              <a:t>Historical runs: </a:t>
            </a:r>
            <a:r>
              <a:rPr lang="en-US" sz="1600" dirty="0">
                <a:solidFill>
                  <a:schemeClr val="tx1"/>
                </a:solidFill>
                <a:latin typeface="Arial"/>
                <a:cs typeface="Arial"/>
              </a:rPr>
              <a:t>from Jan 1982 to Dec 2013</a:t>
            </a:r>
            <a:r>
              <a:rPr lang="en-US" sz="1600" dirty="0" smtClean="0">
                <a:solidFill>
                  <a:schemeClr val="tx1"/>
                </a:solidFill>
                <a:latin typeface="Arial"/>
                <a:cs typeface="Arial"/>
              </a:rPr>
              <a:t>.</a:t>
            </a:r>
            <a:endParaRPr lang="en-US" sz="1600" dirty="0">
              <a:solidFill>
                <a:schemeClr val="tx1"/>
              </a:solidFill>
              <a:latin typeface="Arial"/>
              <a:cs typeface="Arial"/>
            </a:endParaRPr>
          </a:p>
        </p:txBody>
      </p:sp>
      <p:sp>
        <p:nvSpPr>
          <p:cNvPr id="28" name="CuadroTexto 21"/>
          <p:cNvSpPr txBox="1"/>
          <p:nvPr/>
        </p:nvSpPr>
        <p:spPr>
          <a:xfrm>
            <a:off x="3581177" y="1333948"/>
            <a:ext cx="966318" cy="646331"/>
          </a:xfrm>
          <a:prstGeom prst="rect">
            <a:avLst/>
          </a:prstGeom>
          <a:noFill/>
        </p:spPr>
        <p:txBody>
          <a:bodyPr wrap="none" rtlCol="0">
            <a:spAutoFit/>
          </a:bodyPr>
          <a:lstStyle/>
          <a:p>
            <a:pPr algn="ctr"/>
            <a:r>
              <a:rPr lang="es-ES" b="1" dirty="0" err="1" smtClean="0"/>
              <a:t>NorESM</a:t>
            </a:r>
            <a:endParaRPr lang="es-ES" b="1" dirty="0" smtClean="0"/>
          </a:p>
          <a:p>
            <a:pPr algn="ctr"/>
            <a:r>
              <a:rPr lang="es-ES" b="1" dirty="0" smtClean="0"/>
              <a:t> </a:t>
            </a:r>
            <a:r>
              <a:rPr lang="es-ES" b="1" dirty="0" err="1" smtClean="0"/>
              <a:t>atmos</a:t>
            </a:r>
            <a:endParaRPr lang="es-ES" b="1" dirty="0"/>
          </a:p>
        </p:txBody>
      </p:sp>
      <p:sp>
        <p:nvSpPr>
          <p:cNvPr id="29" name="Rectángulo 22"/>
          <p:cNvSpPr/>
          <p:nvPr/>
        </p:nvSpPr>
        <p:spPr>
          <a:xfrm>
            <a:off x="3466876" y="1187106"/>
            <a:ext cx="1199667" cy="9144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rgbClr val="000000"/>
                </a:solidFill>
              </a:ln>
              <a:solidFill>
                <a:srgbClr val="FFFFFF"/>
              </a:solidFill>
            </a:endParaRPr>
          </a:p>
        </p:txBody>
      </p:sp>
      <p:sp>
        <p:nvSpPr>
          <p:cNvPr id="30" name="CuadroTexto 25"/>
          <p:cNvSpPr txBox="1"/>
          <p:nvPr/>
        </p:nvSpPr>
        <p:spPr>
          <a:xfrm>
            <a:off x="5358706" y="1089173"/>
            <a:ext cx="1138979" cy="307777"/>
          </a:xfrm>
          <a:prstGeom prst="rect">
            <a:avLst/>
          </a:prstGeom>
          <a:noFill/>
        </p:spPr>
        <p:txBody>
          <a:bodyPr wrap="none" rtlCol="0">
            <a:spAutoFit/>
          </a:bodyPr>
          <a:lstStyle/>
          <a:p>
            <a:pPr algn="ctr"/>
            <a:r>
              <a:rPr lang="es-ES" sz="1400" b="1" dirty="0" err="1" smtClean="0">
                <a:solidFill>
                  <a:srgbClr val="FF0000"/>
                </a:solidFill>
              </a:rPr>
              <a:t>climSST_atm</a:t>
            </a:r>
            <a:endParaRPr lang="es-ES" sz="1400" b="1" dirty="0">
              <a:solidFill>
                <a:srgbClr val="FF0000"/>
              </a:solidFill>
            </a:endParaRPr>
          </a:p>
        </p:txBody>
      </p:sp>
      <p:cxnSp>
        <p:nvCxnSpPr>
          <p:cNvPr id="31" name="Conector recto de flecha 30"/>
          <p:cNvCxnSpPr/>
          <p:nvPr/>
        </p:nvCxnSpPr>
        <p:spPr>
          <a:xfrm>
            <a:off x="4708877" y="1260044"/>
            <a:ext cx="59799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CuadroTexto 25"/>
          <p:cNvSpPr txBox="1"/>
          <p:nvPr/>
        </p:nvSpPr>
        <p:spPr>
          <a:xfrm>
            <a:off x="5332381" y="1818554"/>
            <a:ext cx="1437738" cy="307777"/>
          </a:xfrm>
          <a:prstGeom prst="rect">
            <a:avLst/>
          </a:prstGeom>
          <a:noFill/>
        </p:spPr>
        <p:txBody>
          <a:bodyPr wrap="none" rtlCol="0">
            <a:spAutoFit/>
          </a:bodyPr>
          <a:lstStyle/>
          <a:p>
            <a:pPr algn="ctr"/>
            <a:r>
              <a:rPr lang="es-ES" sz="1400" b="1" dirty="0" err="1" smtClean="0">
                <a:solidFill>
                  <a:srgbClr val="0000FF"/>
                </a:solidFill>
              </a:rPr>
              <a:t>eqmeanSST_atm</a:t>
            </a:r>
            <a:endParaRPr lang="es-ES" sz="1400" b="1" dirty="0">
              <a:solidFill>
                <a:srgbClr val="0000FF"/>
              </a:solidFill>
            </a:endParaRPr>
          </a:p>
        </p:txBody>
      </p:sp>
      <p:cxnSp>
        <p:nvCxnSpPr>
          <p:cNvPr id="33" name="Conector recto de flecha 30"/>
          <p:cNvCxnSpPr/>
          <p:nvPr/>
        </p:nvCxnSpPr>
        <p:spPr>
          <a:xfrm>
            <a:off x="4691944" y="2010813"/>
            <a:ext cx="597993"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4" name="CuadroTexto 25"/>
          <p:cNvSpPr txBox="1"/>
          <p:nvPr/>
        </p:nvSpPr>
        <p:spPr>
          <a:xfrm>
            <a:off x="1967806" y="1106793"/>
            <a:ext cx="938279" cy="307777"/>
          </a:xfrm>
          <a:prstGeom prst="rect">
            <a:avLst/>
          </a:prstGeom>
          <a:noFill/>
        </p:spPr>
        <p:txBody>
          <a:bodyPr wrap="square" rtlCol="0">
            <a:spAutoFit/>
          </a:bodyPr>
          <a:lstStyle/>
          <a:p>
            <a:pPr algn="ctr"/>
            <a:r>
              <a:rPr lang="es-ES" sz="1400" b="1" dirty="0" err="1" smtClean="0">
                <a:solidFill>
                  <a:srgbClr val="FF0000"/>
                </a:solidFill>
                <a:cs typeface="Arial"/>
              </a:rPr>
              <a:t>climSST</a:t>
            </a:r>
            <a:endParaRPr lang="es-ES" sz="1400" b="1" dirty="0">
              <a:solidFill>
                <a:srgbClr val="FF0000"/>
              </a:solidFill>
              <a:cs typeface="Arial"/>
            </a:endParaRPr>
          </a:p>
        </p:txBody>
      </p:sp>
      <p:cxnSp>
        <p:nvCxnSpPr>
          <p:cNvPr id="35" name="Conector recto de flecha 30"/>
          <p:cNvCxnSpPr/>
          <p:nvPr/>
        </p:nvCxnSpPr>
        <p:spPr>
          <a:xfrm>
            <a:off x="2843484" y="1262568"/>
            <a:ext cx="59799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Conector recto de flecha 30"/>
          <p:cNvCxnSpPr/>
          <p:nvPr/>
        </p:nvCxnSpPr>
        <p:spPr>
          <a:xfrm>
            <a:off x="2843484" y="2010813"/>
            <a:ext cx="597993"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7" name="CuadroTexto 25"/>
          <p:cNvSpPr txBox="1"/>
          <p:nvPr/>
        </p:nvSpPr>
        <p:spPr>
          <a:xfrm>
            <a:off x="1849385" y="1801842"/>
            <a:ext cx="1056700" cy="307777"/>
          </a:xfrm>
          <a:prstGeom prst="rect">
            <a:avLst/>
          </a:prstGeom>
          <a:noFill/>
        </p:spPr>
        <p:txBody>
          <a:bodyPr wrap="none" rtlCol="0">
            <a:spAutoFit/>
          </a:bodyPr>
          <a:lstStyle/>
          <a:p>
            <a:pPr algn="ctr"/>
            <a:r>
              <a:rPr lang="es-ES" sz="1400" b="1" dirty="0" err="1" smtClean="0">
                <a:solidFill>
                  <a:srgbClr val="0000FF"/>
                </a:solidFill>
                <a:cs typeface="Arial"/>
              </a:rPr>
              <a:t>eqmeanSST</a:t>
            </a:r>
            <a:endParaRPr lang="es-ES" sz="1400" b="1" dirty="0">
              <a:solidFill>
                <a:srgbClr val="0000FF"/>
              </a:solidFill>
              <a:cs typeface="Arial"/>
            </a:endParaRPr>
          </a:p>
        </p:txBody>
      </p:sp>
      <p:sp>
        <p:nvSpPr>
          <p:cNvPr id="38" name="TextBox 37"/>
          <p:cNvSpPr txBox="1"/>
          <p:nvPr/>
        </p:nvSpPr>
        <p:spPr>
          <a:xfrm>
            <a:off x="4848577" y="799016"/>
            <a:ext cx="2110211" cy="307777"/>
          </a:xfrm>
          <a:prstGeom prst="rect">
            <a:avLst/>
          </a:prstGeom>
          <a:noFill/>
        </p:spPr>
        <p:txBody>
          <a:bodyPr wrap="none" rtlCol="0">
            <a:spAutoFit/>
          </a:bodyPr>
          <a:lstStyle/>
          <a:p>
            <a:pPr algn="ctr"/>
            <a:r>
              <a:rPr lang="es-ES" sz="1400" b="1" dirty="0" err="1" smtClean="0">
                <a:latin typeface="Arial"/>
                <a:cs typeface="Arial"/>
              </a:rPr>
              <a:t>Simulated</a:t>
            </a:r>
            <a:r>
              <a:rPr lang="es-ES" sz="1400" b="1" dirty="0" smtClean="0">
                <a:latin typeface="Arial"/>
                <a:cs typeface="Arial"/>
              </a:rPr>
              <a:t> </a:t>
            </a:r>
            <a:r>
              <a:rPr lang="es-ES" sz="1400" b="1" dirty="0" err="1" smtClean="0">
                <a:latin typeface="Arial"/>
                <a:cs typeface="Arial"/>
              </a:rPr>
              <a:t>atmosphere</a:t>
            </a:r>
            <a:endParaRPr lang="es-ES" sz="1400" b="1" dirty="0" smtClean="0">
              <a:latin typeface="Arial"/>
              <a:cs typeface="Arial"/>
            </a:endParaRPr>
          </a:p>
        </p:txBody>
      </p:sp>
      <p:sp>
        <p:nvSpPr>
          <p:cNvPr id="39" name="TextBox 38"/>
          <p:cNvSpPr txBox="1"/>
          <p:nvPr/>
        </p:nvSpPr>
        <p:spPr>
          <a:xfrm>
            <a:off x="1755274" y="799016"/>
            <a:ext cx="1498490" cy="307777"/>
          </a:xfrm>
          <a:prstGeom prst="rect">
            <a:avLst/>
          </a:prstGeom>
          <a:noFill/>
        </p:spPr>
        <p:txBody>
          <a:bodyPr wrap="none" rtlCol="0">
            <a:spAutoFit/>
          </a:bodyPr>
          <a:lstStyle/>
          <a:p>
            <a:r>
              <a:rPr lang="en-US" sz="1400" b="1" dirty="0" smtClean="0">
                <a:latin typeface="Arial"/>
                <a:cs typeface="Arial"/>
              </a:rPr>
              <a:t>Observed SSTs</a:t>
            </a:r>
            <a:endParaRPr lang="en-US" sz="1400" b="1" dirty="0">
              <a:latin typeface="Arial"/>
              <a:cs typeface="Arial"/>
            </a:endParaRPr>
          </a:p>
        </p:txBody>
      </p:sp>
      <p:sp>
        <p:nvSpPr>
          <p:cNvPr id="40" name="TextBox 106"/>
          <p:cNvSpPr txBox="1"/>
          <p:nvPr/>
        </p:nvSpPr>
        <p:spPr>
          <a:xfrm>
            <a:off x="271641" y="3440222"/>
            <a:ext cx="8125874" cy="353610"/>
          </a:xfrm>
          <a:prstGeom prst="rect">
            <a:avLst/>
          </a:prstGeom>
          <a:noFill/>
        </p:spPr>
        <p:txBody>
          <a:bodyPr wrap="square" lIns="77901" tIns="38951" rIns="77901" bIns="38951" rtlCol="0">
            <a:spAutoFit/>
          </a:bodyPr>
          <a:lstStyle/>
          <a:p>
            <a:pPr>
              <a:lnSpc>
                <a:spcPct val="114000"/>
              </a:lnSpc>
            </a:pPr>
            <a:r>
              <a:rPr lang="en-US" sz="1600" b="1" dirty="0">
                <a:latin typeface="Arial"/>
                <a:cs typeface="Arial"/>
              </a:rPr>
              <a:t>2</a:t>
            </a:r>
            <a:r>
              <a:rPr lang="en-US" sz="1600" b="1" dirty="0" smtClean="0">
                <a:latin typeface="Arial"/>
                <a:cs typeface="Arial"/>
              </a:rPr>
              <a:t> sensitivity</a:t>
            </a:r>
            <a:r>
              <a:rPr lang="en-US" sz="1600" b="1" dirty="0" smtClean="0">
                <a:solidFill>
                  <a:schemeClr val="tx1"/>
                </a:solidFill>
                <a:latin typeface="Arial"/>
                <a:cs typeface="Arial"/>
              </a:rPr>
              <a:t> experiments </a:t>
            </a:r>
            <a:r>
              <a:rPr lang="en-US" sz="1600" dirty="0" smtClean="0">
                <a:solidFill>
                  <a:schemeClr val="tx1"/>
                </a:solidFill>
                <a:latin typeface="Arial"/>
                <a:cs typeface="Arial"/>
              </a:rPr>
              <a:t>with prescribed SST as boundary conditions.</a:t>
            </a:r>
          </a:p>
        </p:txBody>
      </p:sp>
      <p:sp>
        <p:nvSpPr>
          <p:cNvPr id="41" name="CuadroTexto 4"/>
          <p:cNvSpPr txBox="1"/>
          <p:nvPr/>
        </p:nvSpPr>
        <p:spPr>
          <a:xfrm>
            <a:off x="457780" y="4076272"/>
            <a:ext cx="3299925" cy="1077218"/>
          </a:xfrm>
          <a:prstGeom prst="rect">
            <a:avLst/>
          </a:prstGeom>
          <a:noFill/>
        </p:spPr>
        <p:txBody>
          <a:bodyPr wrap="square" rtlCol="0">
            <a:spAutoFit/>
          </a:bodyPr>
          <a:lstStyle/>
          <a:p>
            <a:pPr algn="ctr"/>
            <a:endParaRPr lang="es-ES" sz="1600" b="1" dirty="0" smtClean="0">
              <a:solidFill>
                <a:srgbClr val="0000FF"/>
              </a:solidFill>
              <a:latin typeface="Arial"/>
              <a:cs typeface="Arial"/>
            </a:endParaRPr>
          </a:p>
          <a:p>
            <a:pPr algn="ctr"/>
            <a:r>
              <a:rPr lang="es-ES" sz="1600" dirty="0" err="1" smtClean="0">
                <a:latin typeface="Arial"/>
                <a:cs typeface="Arial"/>
              </a:rPr>
              <a:t>Seasonally</a:t>
            </a:r>
            <a:r>
              <a:rPr lang="es-ES" sz="1600" dirty="0" smtClean="0">
                <a:latin typeface="Arial"/>
                <a:cs typeface="Arial"/>
              </a:rPr>
              <a:t> </a:t>
            </a:r>
            <a:r>
              <a:rPr lang="es-ES" sz="1600" dirty="0" err="1" smtClean="0">
                <a:latin typeface="Arial"/>
                <a:cs typeface="Arial"/>
              </a:rPr>
              <a:t>varying</a:t>
            </a:r>
            <a:r>
              <a:rPr lang="es-ES" sz="1600" dirty="0" smtClean="0">
                <a:latin typeface="Arial"/>
                <a:cs typeface="Arial"/>
              </a:rPr>
              <a:t> SST </a:t>
            </a:r>
            <a:r>
              <a:rPr lang="es-ES" sz="1600" dirty="0" err="1" smtClean="0">
                <a:latin typeface="Arial"/>
                <a:cs typeface="Arial"/>
              </a:rPr>
              <a:t>globally</a:t>
            </a:r>
            <a:r>
              <a:rPr lang="es-ES" sz="1600" dirty="0" smtClean="0">
                <a:latin typeface="Arial"/>
                <a:cs typeface="Arial"/>
              </a:rPr>
              <a:t>. No </a:t>
            </a:r>
            <a:r>
              <a:rPr lang="es-ES" sz="1600" dirty="0" err="1" smtClean="0">
                <a:latin typeface="Arial"/>
                <a:cs typeface="Arial"/>
              </a:rPr>
              <a:t>interannual</a:t>
            </a:r>
            <a:r>
              <a:rPr lang="es-ES" sz="1600" dirty="0" smtClean="0">
                <a:latin typeface="Arial"/>
                <a:cs typeface="Arial"/>
              </a:rPr>
              <a:t> </a:t>
            </a:r>
            <a:r>
              <a:rPr lang="es-ES" sz="1600" dirty="0" err="1" smtClean="0">
                <a:latin typeface="Arial"/>
                <a:cs typeface="Arial"/>
              </a:rPr>
              <a:t>variability</a:t>
            </a:r>
            <a:r>
              <a:rPr lang="es-ES" sz="1600" dirty="0" smtClean="0">
                <a:latin typeface="Arial"/>
                <a:cs typeface="Arial"/>
              </a:rPr>
              <a:t>.</a:t>
            </a:r>
            <a:endParaRPr lang="es-ES" sz="1600" dirty="0">
              <a:latin typeface="Arial"/>
              <a:cs typeface="Arial"/>
            </a:endParaRPr>
          </a:p>
          <a:p>
            <a:pPr algn="ctr"/>
            <a:endParaRPr lang="es-ES" sz="1600" dirty="0">
              <a:latin typeface="Arial"/>
              <a:cs typeface="Arial"/>
            </a:endParaRPr>
          </a:p>
        </p:txBody>
      </p:sp>
      <p:grpSp>
        <p:nvGrpSpPr>
          <p:cNvPr id="42" name="Group 41"/>
          <p:cNvGrpSpPr/>
          <p:nvPr/>
        </p:nvGrpSpPr>
        <p:grpSpPr>
          <a:xfrm>
            <a:off x="4264267" y="5045942"/>
            <a:ext cx="4657582" cy="1260000"/>
            <a:chOff x="4394656" y="5310833"/>
            <a:chExt cx="4657582" cy="1260000"/>
          </a:xfrm>
        </p:grpSpPr>
        <p:pic>
          <p:nvPicPr>
            <p:cNvPr id="43" name="Picture 42" descr="SSTmask_expD_defence.png"/>
            <p:cNvPicPr>
              <a:picLocks noChangeAspect="1"/>
            </p:cNvPicPr>
            <p:nvPr/>
          </p:nvPicPr>
          <p:blipFill rotWithShape="1">
            <a:blip r:embed="rId7">
              <a:extLst>
                <a:ext uri="{28A0092B-C50C-407E-A947-70E740481C1C}">
                  <a14:useLocalDpi xmlns:a14="http://schemas.microsoft.com/office/drawing/2010/main" val="0"/>
                </a:ext>
              </a:extLst>
            </a:blip>
            <a:srcRect l="6993" t="34442" r="8636" b="35440"/>
            <a:stretch/>
          </p:blipFill>
          <p:spPr>
            <a:xfrm>
              <a:off x="4394656" y="5310833"/>
              <a:ext cx="4657582" cy="1260000"/>
            </a:xfrm>
            <a:prstGeom prst="rect">
              <a:avLst/>
            </a:prstGeom>
          </p:spPr>
        </p:pic>
        <p:sp>
          <p:nvSpPr>
            <p:cNvPr id="44" name="TextBox 43"/>
            <p:cNvSpPr txBox="1"/>
            <p:nvPr/>
          </p:nvSpPr>
          <p:spPr>
            <a:xfrm>
              <a:off x="5699651" y="5786892"/>
              <a:ext cx="1673755" cy="338554"/>
            </a:xfrm>
            <a:prstGeom prst="rect">
              <a:avLst/>
            </a:prstGeom>
            <a:noFill/>
          </p:spPr>
          <p:txBody>
            <a:bodyPr wrap="none" rtlCol="0">
              <a:spAutoFit/>
            </a:bodyPr>
            <a:lstStyle/>
            <a:p>
              <a:r>
                <a:rPr lang="en-US" sz="1600" b="1" dirty="0" smtClean="0"/>
                <a:t>Annual mean SST</a:t>
              </a:r>
              <a:endParaRPr lang="en-US" sz="1600" b="1" dirty="0"/>
            </a:p>
          </p:txBody>
        </p:sp>
        <p:sp>
          <p:nvSpPr>
            <p:cNvPr id="45" name="TextBox 44"/>
            <p:cNvSpPr txBox="1"/>
            <p:nvPr/>
          </p:nvSpPr>
          <p:spPr>
            <a:xfrm>
              <a:off x="4930630" y="5319560"/>
              <a:ext cx="1736373" cy="338554"/>
            </a:xfrm>
            <a:prstGeom prst="rect">
              <a:avLst/>
            </a:prstGeom>
            <a:noFill/>
          </p:spPr>
          <p:txBody>
            <a:bodyPr wrap="none" rtlCol="0">
              <a:spAutoFit/>
            </a:bodyPr>
            <a:lstStyle/>
            <a:p>
              <a:r>
                <a:rPr lang="en-US" sz="1600" b="1" dirty="0" smtClean="0">
                  <a:solidFill>
                    <a:schemeClr val="bg1"/>
                  </a:solidFill>
                </a:rPr>
                <a:t>Climatological SST</a:t>
              </a:r>
              <a:endParaRPr lang="en-US" sz="1600" b="1" dirty="0">
                <a:solidFill>
                  <a:schemeClr val="bg1"/>
                </a:solidFill>
              </a:endParaRPr>
            </a:p>
          </p:txBody>
        </p:sp>
      </p:grpSp>
      <p:sp>
        <p:nvSpPr>
          <p:cNvPr id="46" name="CuadroTexto 4"/>
          <p:cNvSpPr txBox="1"/>
          <p:nvPr/>
        </p:nvSpPr>
        <p:spPr>
          <a:xfrm>
            <a:off x="4471307" y="4337712"/>
            <a:ext cx="4244473" cy="830997"/>
          </a:xfrm>
          <a:prstGeom prst="rect">
            <a:avLst/>
          </a:prstGeom>
          <a:noFill/>
        </p:spPr>
        <p:txBody>
          <a:bodyPr wrap="square" rtlCol="0">
            <a:spAutoFit/>
          </a:bodyPr>
          <a:lstStyle/>
          <a:p>
            <a:pPr algn="ctr"/>
            <a:r>
              <a:rPr lang="es-ES" sz="1600" b="1" dirty="0" err="1" smtClean="0">
                <a:latin typeface="Arial"/>
                <a:cs typeface="Arial"/>
              </a:rPr>
              <a:t>Annual</a:t>
            </a:r>
            <a:r>
              <a:rPr lang="es-ES" sz="1600" b="1" dirty="0" smtClean="0">
                <a:latin typeface="Arial"/>
                <a:cs typeface="Arial"/>
              </a:rPr>
              <a:t> </a:t>
            </a:r>
            <a:r>
              <a:rPr lang="es-ES" sz="1600" b="1" dirty="0">
                <a:latin typeface="Arial"/>
                <a:cs typeface="Arial"/>
              </a:rPr>
              <a:t>mean SST at </a:t>
            </a:r>
            <a:r>
              <a:rPr lang="es-ES" sz="1600" b="1" dirty="0" err="1">
                <a:latin typeface="Arial"/>
                <a:cs typeface="Arial"/>
              </a:rPr>
              <a:t>the</a:t>
            </a:r>
            <a:r>
              <a:rPr lang="es-ES" sz="1600" b="1" dirty="0">
                <a:latin typeface="Arial"/>
                <a:cs typeface="Arial"/>
              </a:rPr>
              <a:t> </a:t>
            </a:r>
            <a:r>
              <a:rPr lang="es-ES" sz="1600" b="1" dirty="0" err="1">
                <a:latin typeface="Arial"/>
                <a:cs typeface="Arial"/>
              </a:rPr>
              <a:t>equator</a:t>
            </a:r>
            <a:r>
              <a:rPr lang="es-ES" sz="1600" b="1" dirty="0">
                <a:latin typeface="Arial"/>
                <a:cs typeface="Arial"/>
              </a:rPr>
              <a:t> </a:t>
            </a:r>
            <a:r>
              <a:rPr lang="es-ES" sz="1600" dirty="0">
                <a:latin typeface="Arial"/>
                <a:cs typeface="Arial"/>
              </a:rPr>
              <a:t>(10S-5N) and </a:t>
            </a:r>
            <a:r>
              <a:rPr lang="es-ES" sz="1600" dirty="0" err="1">
                <a:latin typeface="Arial"/>
                <a:cs typeface="Arial"/>
              </a:rPr>
              <a:t>seasonally</a:t>
            </a:r>
            <a:r>
              <a:rPr lang="es-ES" sz="1600" dirty="0">
                <a:latin typeface="Arial"/>
                <a:cs typeface="Arial"/>
              </a:rPr>
              <a:t> </a:t>
            </a:r>
            <a:r>
              <a:rPr lang="es-ES" sz="1600" dirty="0" err="1">
                <a:latin typeface="Arial"/>
                <a:cs typeface="Arial"/>
              </a:rPr>
              <a:t>varying</a:t>
            </a:r>
            <a:r>
              <a:rPr lang="es-ES" sz="1600" dirty="0">
                <a:latin typeface="Arial"/>
                <a:cs typeface="Arial"/>
              </a:rPr>
              <a:t> </a:t>
            </a:r>
            <a:r>
              <a:rPr lang="es-ES" sz="1600" dirty="0" err="1">
                <a:latin typeface="Arial"/>
                <a:cs typeface="Arial"/>
              </a:rPr>
              <a:t>elsewhere</a:t>
            </a:r>
            <a:endParaRPr lang="es-ES" sz="1600" dirty="0">
              <a:latin typeface="Arial"/>
              <a:cs typeface="Arial"/>
            </a:endParaRPr>
          </a:p>
          <a:p>
            <a:pPr algn="ctr"/>
            <a:endParaRPr lang="es-ES" sz="1600" dirty="0">
              <a:latin typeface="Arial"/>
              <a:cs typeface="Arial"/>
            </a:endParaRPr>
          </a:p>
        </p:txBody>
      </p:sp>
      <p:sp>
        <p:nvSpPr>
          <p:cNvPr id="47" name="CuadroTexto 25"/>
          <p:cNvSpPr txBox="1"/>
          <p:nvPr/>
        </p:nvSpPr>
        <p:spPr>
          <a:xfrm>
            <a:off x="1270000" y="3918622"/>
            <a:ext cx="1573484" cy="338554"/>
          </a:xfrm>
          <a:prstGeom prst="rect">
            <a:avLst/>
          </a:prstGeom>
          <a:noFill/>
        </p:spPr>
        <p:txBody>
          <a:bodyPr wrap="square" rtlCol="0">
            <a:spAutoFit/>
          </a:bodyPr>
          <a:lstStyle/>
          <a:p>
            <a:pPr algn="ctr"/>
            <a:r>
              <a:rPr lang="es-ES" sz="1600" b="1" dirty="0" err="1" smtClean="0">
                <a:solidFill>
                  <a:srgbClr val="FF0000"/>
                </a:solidFill>
                <a:latin typeface="Arial"/>
                <a:cs typeface="Arial"/>
              </a:rPr>
              <a:t>climSST</a:t>
            </a:r>
            <a:endParaRPr lang="es-ES" sz="1600" b="1" dirty="0">
              <a:solidFill>
                <a:srgbClr val="FF0000"/>
              </a:solidFill>
              <a:latin typeface="Arial"/>
              <a:cs typeface="Arial"/>
            </a:endParaRPr>
          </a:p>
        </p:txBody>
      </p:sp>
      <p:sp>
        <p:nvSpPr>
          <p:cNvPr id="48" name="CuadroTexto 25"/>
          <p:cNvSpPr txBox="1"/>
          <p:nvPr/>
        </p:nvSpPr>
        <p:spPr>
          <a:xfrm>
            <a:off x="5766581" y="3918622"/>
            <a:ext cx="1573484" cy="338554"/>
          </a:xfrm>
          <a:prstGeom prst="rect">
            <a:avLst/>
          </a:prstGeom>
          <a:noFill/>
        </p:spPr>
        <p:txBody>
          <a:bodyPr wrap="square" rtlCol="0">
            <a:spAutoFit/>
          </a:bodyPr>
          <a:lstStyle/>
          <a:p>
            <a:pPr algn="ctr"/>
            <a:r>
              <a:rPr lang="es-ES" sz="1600" b="1" dirty="0" err="1" smtClean="0">
                <a:solidFill>
                  <a:srgbClr val="0000FF"/>
                </a:solidFill>
                <a:latin typeface="Arial"/>
                <a:cs typeface="Arial"/>
              </a:rPr>
              <a:t>eqmeanSST</a:t>
            </a:r>
            <a:endParaRPr lang="es-ES" sz="1600" b="1" dirty="0">
              <a:solidFill>
                <a:srgbClr val="0000FF"/>
              </a:solidFill>
              <a:latin typeface="Arial"/>
              <a:cs typeface="Arial"/>
            </a:endParaRPr>
          </a:p>
        </p:txBody>
      </p:sp>
      <p:sp>
        <p:nvSpPr>
          <p:cNvPr id="51" name="TextBox 50">
            <a:hlinkClick r:id="rId8" action="ppaction://hlinksldjump"/>
          </p:cNvPr>
          <p:cNvSpPr txBox="1"/>
          <p:nvPr/>
        </p:nvSpPr>
        <p:spPr>
          <a:xfrm>
            <a:off x="1785441" y="6433332"/>
            <a:ext cx="1133581" cy="369332"/>
          </a:xfrm>
          <a:prstGeom prst="rect">
            <a:avLst/>
          </a:prstGeom>
          <a:noFill/>
          <a:ln>
            <a:solidFill>
              <a:srgbClr val="000000"/>
            </a:solidFill>
          </a:ln>
        </p:spPr>
        <p:txBody>
          <a:bodyPr wrap="none" rtlCol="0">
            <a:spAutoFit/>
          </a:bodyPr>
          <a:lstStyle/>
          <a:p>
            <a:r>
              <a:rPr lang="en-US" sz="1800" b="1" dirty="0" smtClean="0">
                <a:solidFill>
                  <a:schemeClr val="tx1"/>
                </a:solidFill>
              </a:rPr>
              <a:t>Methods</a:t>
            </a:r>
            <a:endParaRPr lang="en-US" sz="1800" b="1" dirty="0">
              <a:solidFill>
                <a:schemeClr val="tx1"/>
              </a:solidFill>
            </a:endParaRPr>
          </a:p>
        </p:txBody>
      </p:sp>
    </p:spTree>
    <p:extLst>
      <p:ext uri="{BB962C8B-B14F-4D97-AF65-F5344CB8AC3E}">
        <p14:creationId xmlns:p14="http://schemas.microsoft.com/office/powerpoint/2010/main" val="214542296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20987</TotalTime>
  <Words>2759</Words>
  <Application>Microsoft Macintosh PowerPoint</Application>
  <PresentationFormat>On-screen Show (4:3)</PresentationFormat>
  <Paragraphs>540</Paragraphs>
  <Slides>38</Slides>
  <Notes>37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simple-light-2</vt:lpstr>
      <vt:lpstr>think-cell Slide</vt:lpstr>
      <vt:lpstr>Equation</vt:lpstr>
      <vt:lpstr>A new perspective on the equatorial Atlantic seasonal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THE RELEVANT FIGURES SO FAR</dc:title>
  <cp:lastModifiedBy>Lander Crespo</cp:lastModifiedBy>
  <cp:revision>456</cp:revision>
  <dcterms:modified xsi:type="dcterms:W3CDTF">2020-04-21T10:34:44Z</dcterms:modified>
</cp:coreProperties>
</file>