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4"/>
  </p:notesMasterIdLst>
  <p:sldIdLst>
    <p:sldId id="256" r:id="rId3"/>
    <p:sldId id="688" r:id="rId4"/>
    <p:sldId id="260" r:id="rId5"/>
    <p:sldId id="261" r:id="rId6"/>
    <p:sldId id="670" r:id="rId7"/>
    <p:sldId id="672" r:id="rId8"/>
    <p:sldId id="668" r:id="rId9"/>
    <p:sldId id="669" r:id="rId10"/>
    <p:sldId id="671" r:id="rId11"/>
    <p:sldId id="673" r:id="rId12"/>
    <p:sldId id="674" r:id="rId13"/>
    <p:sldId id="681" r:id="rId14"/>
    <p:sldId id="677" r:id="rId15"/>
    <p:sldId id="678" r:id="rId16"/>
    <p:sldId id="1178" r:id="rId17"/>
    <p:sldId id="1179" r:id="rId18"/>
    <p:sldId id="682" r:id="rId19"/>
    <p:sldId id="679" r:id="rId20"/>
    <p:sldId id="683" r:id="rId21"/>
    <p:sldId id="684" r:id="rId22"/>
    <p:sldId id="685" r:id="rId23"/>
    <p:sldId id="686" r:id="rId24"/>
    <p:sldId id="687" r:id="rId25"/>
    <p:sldId id="690" r:id="rId26"/>
    <p:sldId id="298" r:id="rId27"/>
    <p:sldId id="647" r:id="rId28"/>
    <p:sldId id="691" r:id="rId29"/>
    <p:sldId id="692" r:id="rId30"/>
    <p:sldId id="535" r:id="rId31"/>
    <p:sldId id="1168" r:id="rId32"/>
    <p:sldId id="273" r:id="rId33"/>
    <p:sldId id="542" r:id="rId34"/>
    <p:sldId id="1169" r:id="rId35"/>
    <p:sldId id="1172" r:id="rId36"/>
    <p:sldId id="661" r:id="rId37"/>
    <p:sldId id="1175" r:id="rId38"/>
    <p:sldId id="1173" r:id="rId39"/>
    <p:sldId id="1174" r:id="rId40"/>
    <p:sldId id="1176" r:id="rId41"/>
    <p:sldId id="259" r:id="rId42"/>
    <p:sldId id="1177" r:id="rId43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9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4805"/>
    <p:restoredTop sz="94737"/>
  </p:normalViewPr>
  <p:slideViewPr>
    <p:cSldViewPr snapToGrid="0" snapToObjects="1">
      <p:cViewPr varScale="1">
        <p:scale>
          <a:sx n="165" d="100"/>
          <a:sy n="165" d="100"/>
        </p:scale>
        <p:origin x="114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9E729-20AE-B748-AD6D-563066303368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CD962-613F-EE49-B4A4-3957DDF7E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873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D0977-89F9-684A-BE29-31C21E81BE7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978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A04C7-8C22-FD47-AA8D-D0CA5B240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EE5942-84BD-BF45-B5AC-DA09F5E885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FDCC2-D0B4-1648-A477-B99FDEC65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9AEE-ACCE-EC42-8095-DCEA60772515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7AD62-3DDF-B64D-9749-C05A39316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6B390-FAA6-EE43-97AB-36D68A9A7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5992-3B09-0C47-9BD0-50F896D6A5F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Bilde 13">
            <a:extLst>
              <a:ext uri="{FF2B5EF4-FFF2-40B4-BE49-F238E27FC236}">
                <a16:creationId xmlns:a16="http://schemas.microsoft.com/office/drawing/2014/main" id="{6B5B7D0D-9DEA-924E-AFFD-4B948D534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>
          <a:xfrm>
            <a:off x="228720" y="175113"/>
            <a:ext cx="2209800" cy="571500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3F8D84-3729-D94E-AAA3-7F41C3D0B5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36102" y="-372972"/>
            <a:ext cx="3431542" cy="158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98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8B5EA-BDAA-C74A-825D-CCF97D093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28C515-223E-FE47-9ED6-9F40C84B1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E77A7-3D1D-4D42-A2F3-3A4F7F9F2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9AEE-ACCE-EC42-8095-DCEA60772515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E26BD-BB63-7A4E-B813-488D74DB3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5B337-E5D2-314E-AD88-043CEAF96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5992-3B09-0C47-9BD0-50F896D6A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685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6DE261-8EF4-1341-8BA7-8A93C29283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FFEF94-0CE5-D942-8533-99CD6DA43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E83AB-6F8B-464E-8400-A48BDF07D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9AEE-ACCE-EC42-8095-DCEA60772515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FFE23-04DD-8940-8317-072E79419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44818-C68D-574F-B8FE-861FFCCD1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5992-3B09-0C47-9BD0-50F896D6A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962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6">
            <a:extLst>
              <a:ext uri="{FF2B5EF4-FFF2-40B4-BE49-F238E27FC236}">
                <a16:creationId xmlns:a16="http://schemas.microsoft.com/office/drawing/2014/main" id="{F8C1B07F-416A-CA45-91C3-17A3FE643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6150922"/>
            <a:ext cx="12190993" cy="7070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</a:t>
            </a:r>
            <a:r>
              <a:rPr lang="en-US" dirty="0" err="1"/>
              <a:t>tannivo</a:t>
            </a:r>
            <a:r>
              <a:rPr lang="en-US" dirty="0"/>
              <a:t> edit Master subtitle style</a:t>
            </a:r>
          </a:p>
          <a:p>
            <a:r>
              <a:rPr lang="en-US" dirty="0"/>
              <a:t>Anniversary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7168-2CF4-0A41-A5D5-5E4815D94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4/19/20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8BD6-0498-1544-9B0B-182B7778960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04" y="0"/>
            <a:ext cx="12192000" cy="713232"/>
          </a:xfrm>
          <a:prstGeom prst="rect">
            <a:avLst/>
          </a:prstGeom>
        </p:spPr>
      </p:pic>
      <p:sp>
        <p:nvSpPr>
          <p:cNvPr id="20" name="Plassholder for bunntekst 16"/>
          <p:cNvSpPr txBox="1">
            <a:spLocks/>
          </p:cNvSpPr>
          <p:nvPr userDrawn="1"/>
        </p:nvSpPr>
        <p:spPr>
          <a:xfrm>
            <a:off x="720091" y="6554882"/>
            <a:ext cx="5663941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457059" rtl="0" eaLnBrk="1" latinLnBrk="0" hangingPunct="1">
              <a:defRPr sz="125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059" algn="l" defTabSz="4570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16" algn="l" defTabSz="4570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74" algn="l" defTabSz="4570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31" algn="l" defTabSz="4570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289" algn="l" defTabSz="4570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46" algn="l" defTabSz="4570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04" algn="l" defTabSz="4570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462" algn="l" defTabSz="45705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>
                <a:solidFill>
                  <a:schemeClr val="tx1"/>
                </a:solidFill>
              </a:rPr>
              <a:t>Nansen-Tutu TRIATLAS summer school, 14.01.2020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A2E501-A92A-0942-9EDE-9BB7D8EE5C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6543" y="6480765"/>
            <a:ext cx="988600" cy="249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AEAC1F-4D0A-CA49-8698-D5DF53F51D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96019" y="6491418"/>
            <a:ext cx="688612" cy="249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4BE884-09A4-BE4E-A66B-EB99B36F712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98661" y="6555016"/>
            <a:ext cx="1273249" cy="106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966FAD-065A-704B-AEB1-BCA0656DCA8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524499" y="6485994"/>
            <a:ext cx="1173116" cy="25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78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7168-2CF4-0A41-A5D5-5E4815D94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4/19/20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8BD6-0498-1544-9B0B-182B7778960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9559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8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7168-2CF4-0A41-A5D5-5E4815D94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4/19/20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8BD6-0498-1544-9B0B-182B7778960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2963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7168-2CF4-0A41-A5D5-5E4815D94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4/19/20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8BD6-0498-1544-9B0B-182B7778960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463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7168-2CF4-0A41-A5D5-5E4815D94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4/19/20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8BD6-0498-1544-9B0B-182B7778960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364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7168-2CF4-0A41-A5D5-5E4815D94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4/19/20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8BD6-0498-1544-9B0B-182B7778960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6048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7168-2CF4-0A41-A5D5-5E4815D94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4/19/20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8BD6-0498-1544-9B0B-182B7778960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0444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7168-2CF4-0A41-A5D5-5E4815D94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4/19/20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8BD6-0498-1544-9B0B-182B7778960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3364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E685-C68C-5845-A0F4-AEF17C0AA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46D86-67E7-5047-8E74-D15C9CCF2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E1B5E-808F-BD4D-8121-D20E5B239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9AEE-ACCE-EC42-8095-DCEA60772515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67450-0BE2-C64A-8C43-8233D549C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DBBF7-8DE2-EE46-B107-579F2623A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5992-3B09-0C47-9BD0-50F896D6A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788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7168-2CF4-0A41-A5D5-5E4815D94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4/19/20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8BD6-0498-1544-9B0B-182B7778960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0659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7168-2CF4-0A41-A5D5-5E4815D94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4/19/20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8BD6-0498-1544-9B0B-182B7778960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38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7168-2CF4-0A41-A5D5-5E4815D94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4/19/20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8BD6-0498-1544-9B0B-182B7778960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455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ADC99-70B1-D34A-95DE-5B83BE671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23BAC-69EF-9E4B-A07F-0F121386D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3BEED-1D52-7947-ABDE-686066A7B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9AEE-ACCE-EC42-8095-DCEA60772515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D0B5D-EC81-D641-9691-DFC713741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321ED-F940-2743-B45A-D0ACB2158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5992-3B09-0C47-9BD0-50F896D6A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809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40E66-21BC-7B49-80E2-BB9F2FB56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60379-9007-6046-A4A3-AF87D1B845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1FEF74-2EFD-1B4A-AFA0-4881F8E84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20F9B-EDFC-1647-B3C4-89D4C7BCF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9AEE-ACCE-EC42-8095-DCEA60772515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ECFD2-5A6B-C348-9E7A-EB5B4F196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EF4FA-97DF-A347-BE35-368361CF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5992-3B09-0C47-9BD0-50F896D6A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018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E767F-F00E-FD4C-8722-12F580AA6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AF222-B73E-9744-9BD1-B2F3A1148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2639C-8F69-194B-A6BA-8F81E142B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9DA90-3634-AC4B-98B0-0BDCDE767B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8B156B-6A2F-7242-86CC-0298371A83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264D07-9928-6944-947B-671D68431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9AEE-ACCE-EC42-8095-DCEA60772515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51B410-9F59-E640-A91B-975605F45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FA29FE-9D30-CD44-842E-8FAFDEDCC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5992-3B09-0C47-9BD0-50F896D6A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055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3752A-F515-4E4A-B43C-08B6122AC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D6C7A-17A9-7C4D-BECF-10922EC98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9AEE-ACCE-EC42-8095-DCEA60772515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4002B1-6BA0-F64A-884A-119044FB9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BE3872-FF72-B94B-BACE-A55E7F61B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5992-3B09-0C47-9BD0-50F896D6A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634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C8E9E7-0B93-5E4B-BF4D-E2A304A5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9AEE-ACCE-EC42-8095-DCEA60772515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2AFCBF-5F2C-9A4E-86B4-96A7A86BA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1B55D-23E4-DE44-8C2F-6BF5421D6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5992-3B09-0C47-9BD0-50F896D6A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36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6DD60-6257-DA40-A964-B5E32460A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38FFD-EF08-ED4B-A342-0220C9841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603266-D78F-EE46-9495-967A741C1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15BAE-B74C-7747-BDAA-0AD85F0D4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9AEE-ACCE-EC42-8095-DCEA60772515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368FB-A8E6-324F-8292-4261B656F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34131B-6010-B944-9BB3-D5E8EB22A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5992-3B09-0C47-9BD0-50F896D6A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96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FEECB-6635-FF48-B9DA-5F52B5D9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82E4BD-FC8C-CD4E-836A-9C1BCAE3FE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EBE73B-B312-8049-9F02-DD3CFC96A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CC7D1-BE05-6F48-83B9-F9A098A1F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9AEE-ACCE-EC42-8095-DCEA60772515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DD193-4346-3E40-A8D3-1A4CB562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633D0-7376-B34D-9F12-BD7D4212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5992-3B09-0C47-9BD0-50F896D6A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8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A34606-BCBA-8B40-9C15-EAB5E2654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57B92-CD46-A144-BF6D-2FB0FD6C4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FE82B-0825-5848-9DBE-938D93B945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99AEE-ACCE-EC42-8095-DCEA60772515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E2B80-E55C-9643-B0CD-CCD7F7B7E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2B6D9-7C26-574B-A6DA-E7D7A4404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15992-3B09-0C47-9BD0-50F896D6A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53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030A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0" tIns="45706" rIns="91410" bIns="45706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0" tIns="45706" rIns="91410" bIns="4570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D7168-2CF4-0A41-A5D5-5E4815D94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4/19/20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B8BD6-0498-1544-9B0B-182B7778960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163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059" rtl="0" eaLnBrk="1" latinLnBrk="0" hangingPunct="1">
        <a:spcBef>
          <a:spcPct val="0"/>
        </a:spcBef>
        <a:buNone/>
        <a:defRPr sz="4400" kern="1200">
          <a:solidFill>
            <a:srgbClr val="A8C7FF"/>
          </a:solidFill>
          <a:latin typeface="Chalkboard"/>
          <a:ea typeface="+mj-ea"/>
          <a:cs typeface="Chalkboard"/>
        </a:defRPr>
      </a:lvl1pPr>
    </p:titleStyle>
    <p:bodyStyle>
      <a:lvl1pPr marL="342793" indent="-342793" algn="l" defTabSz="4570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0" algn="l" defTabSz="45705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6" indent="-228529" algn="l" defTabSz="45705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2" indent="-228529" algn="l" defTabSz="45705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0" indent="-228529" algn="l" defTabSz="45705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18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76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34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91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3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35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6.tiff"/><Relationship Id="rId4" Type="http://schemas.openxmlformats.org/officeDocument/2006/relationships/image" Target="../media/image28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slide" Target="slide4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slide" Target="slide4.xml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f"/><Relationship Id="rId5" Type="http://schemas.openxmlformats.org/officeDocument/2006/relationships/image" Target="../media/image47.tiff"/><Relationship Id="rId4" Type="http://schemas.openxmlformats.org/officeDocument/2006/relationships/image" Target="../media/image46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hyperlink" Target="http://www.preface-project.eu/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5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56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9.xml"/><Relationship Id="rId7" Type="http://schemas.openxmlformats.org/officeDocument/2006/relationships/slide" Target="slide28.xml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2.xml"/><Relationship Id="rId11" Type="http://schemas.openxmlformats.org/officeDocument/2006/relationships/slide" Target="slide41.xml"/><Relationship Id="rId5" Type="http://schemas.openxmlformats.org/officeDocument/2006/relationships/slide" Target="slide17.xml"/><Relationship Id="rId10" Type="http://schemas.openxmlformats.org/officeDocument/2006/relationships/slide" Target="slide3.xml"/><Relationship Id="rId4" Type="http://schemas.openxmlformats.org/officeDocument/2006/relationships/slide" Target="slide12.xml"/><Relationship Id="rId9" Type="http://schemas.openxmlformats.org/officeDocument/2006/relationships/slide" Target="slide4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9A1CF-EC43-F741-A3B2-15D7E3924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831" y="1122363"/>
            <a:ext cx="10890738" cy="1878745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rgbClr val="7030A0"/>
                </a:solidFill>
              </a:rPr>
              <a:t>Climate prediction vs climate projections</a:t>
            </a:r>
            <a:br>
              <a:rPr lang="en-GB" sz="4400" dirty="0"/>
            </a:br>
            <a:br>
              <a:rPr lang="en-GB" sz="2800" dirty="0"/>
            </a:br>
            <a:r>
              <a:rPr lang="en-GB" sz="2800" dirty="0">
                <a:solidFill>
                  <a:srgbClr val="7030A0"/>
                </a:solidFill>
              </a:rPr>
              <a:t>Discussion on marine ecosystem applications in the tropical Atlantic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85F4A7-851C-FA41-824E-5E0FA5FB0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19268"/>
            <a:ext cx="9144000" cy="1655762"/>
          </a:xfrm>
        </p:spPr>
        <p:txBody>
          <a:bodyPr/>
          <a:lstStyle/>
          <a:p>
            <a:r>
              <a:rPr lang="en-GB" dirty="0"/>
              <a:t>Noel Keenlyside</a:t>
            </a:r>
          </a:p>
          <a:p>
            <a:r>
              <a:rPr lang="en-GB" dirty="0"/>
              <a:t>University of Bergen and </a:t>
            </a:r>
            <a:r>
              <a:rPr lang="en-GB" dirty="0" err="1"/>
              <a:t>Bjerknes</a:t>
            </a:r>
            <a:r>
              <a:rPr lang="en-GB" dirty="0"/>
              <a:t> Centre for Climate Research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D583F-5209-9842-8752-B17F47D2F6EA}"/>
              </a:ext>
            </a:extLst>
          </p:cNvPr>
          <p:cNvSpPr txBox="1"/>
          <p:nvPr/>
        </p:nvSpPr>
        <p:spPr>
          <a:xfrm>
            <a:off x="4773958" y="5265637"/>
            <a:ext cx="2226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https://</a:t>
            </a:r>
            <a:r>
              <a:rPr lang="en-GB" dirty="0" err="1">
                <a:solidFill>
                  <a:srgbClr val="0070C0"/>
                </a:solidFill>
              </a:rPr>
              <a:t>bcpu.w.uib.no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A1D38C-0ADC-0A43-A0F6-6795DA4956C6}"/>
              </a:ext>
            </a:extLst>
          </p:cNvPr>
          <p:cNvSpPr txBox="1"/>
          <p:nvPr/>
        </p:nvSpPr>
        <p:spPr>
          <a:xfrm>
            <a:off x="4177962" y="4865527"/>
            <a:ext cx="3418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rgbClr val="0070C0"/>
                </a:solidFill>
              </a:rPr>
              <a:t>Bjerkes</a:t>
            </a:r>
            <a:r>
              <a:rPr lang="en-GB" sz="2000" dirty="0">
                <a:solidFill>
                  <a:srgbClr val="0070C0"/>
                </a:solidFill>
              </a:rPr>
              <a:t> Climate Prediction Unit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7159AD-9F03-4E48-92FF-BA33A500B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124" y="4896313"/>
            <a:ext cx="808837" cy="78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98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3DA37-60B5-E141-8116-567497C01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Uncertainties in long-term climate change projections: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BF291B-7010-1F45-A528-0F396410D725}"/>
              </a:ext>
            </a:extLst>
          </p:cNvPr>
          <p:cNvSpPr txBox="1">
            <a:spLocks/>
          </p:cNvSpPr>
          <p:nvPr/>
        </p:nvSpPr>
        <p:spPr>
          <a:xfrm>
            <a:off x="3431627" y="746125"/>
            <a:ext cx="8229600" cy="788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3200" dirty="0"/>
              <a:t>Scenario, model, and internal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A1B7703-AEC7-EA4F-80F6-226EC8439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271" y="1763548"/>
            <a:ext cx="6469062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A4345A9-7914-EC4A-8F56-3F715D1AF0B2}"/>
              </a:ext>
            </a:extLst>
          </p:cNvPr>
          <p:cNvGrpSpPr>
            <a:grpSpLocks/>
          </p:cNvGrpSpPr>
          <p:nvPr/>
        </p:nvGrpSpPr>
        <p:grpSpPr bwMode="auto">
          <a:xfrm>
            <a:off x="9698859" y="1763549"/>
            <a:ext cx="881063" cy="2398713"/>
            <a:chOff x="7805082" y="1510912"/>
            <a:chExt cx="881718" cy="2398683"/>
          </a:xfrm>
        </p:grpSpPr>
        <p:sp>
          <p:nvSpPr>
            <p:cNvPr id="7" name="Up-Down Arrow 6">
              <a:extLst>
                <a:ext uri="{FF2B5EF4-FFF2-40B4-BE49-F238E27FC236}">
                  <a16:creationId xmlns:a16="http://schemas.microsoft.com/office/drawing/2014/main" id="{DD5023BE-C4C6-4140-8DC8-9B2C39EC4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5082" y="1510912"/>
              <a:ext cx="446420" cy="2398683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2DA327-2539-A84F-B74E-09164F93F3AD}"/>
                </a:ext>
              </a:extLst>
            </p:cNvPr>
            <p:cNvSpPr txBox="1"/>
            <p:nvPr/>
          </p:nvSpPr>
          <p:spPr>
            <a:xfrm>
              <a:off x="8132390" y="2034780"/>
              <a:ext cx="554410" cy="1257284"/>
            </a:xfrm>
            <a:prstGeom prst="rect">
              <a:avLst/>
            </a:prstGeom>
            <a:noFill/>
          </p:spPr>
          <p:txBody>
            <a:bodyPr vert="vert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400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scenario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8AB1B11-8B50-CD4B-AC5C-45764F93ABBC}"/>
              </a:ext>
            </a:extLst>
          </p:cNvPr>
          <p:cNvGrpSpPr>
            <a:grpSpLocks/>
          </p:cNvGrpSpPr>
          <p:nvPr/>
        </p:nvGrpSpPr>
        <p:grpSpPr bwMode="auto">
          <a:xfrm>
            <a:off x="8871771" y="3238337"/>
            <a:ext cx="773112" cy="1400175"/>
            <a:chOff x="6843669" y="2986596"/>
            <a:chExt cx="773269" cy="1399232"/>
          </a:xfrm>
        </p:grpSpPr>
        <p:sp>
          <p:nvSpPr>
            <p:cNvPr id="10" name="Up-Down Arrow 8">
              <a:extLst>
                <a:ext uri="{FF2B5EF4-FFF2-40B4-BE49-F238E27FC236}">
                  <a16:creationId xmlns:a16="http://schemas.microsoft.com/office/drawing/2014/main" id="{A67A9E2B-49EC-6447-92C4-8E1DE35F5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3669" y="2986596"/>
              <a:ext cx="317564" cy="1399232"/>
            </a:xfrm>
            <a:prstGeom prst="upDownArrow">
              <a:avLst>
                <a:gd name="adj1" fmla="val 50000"/>
                <a:gd name="adj2" fmla="val 49997"/>
              </a:avLst>
            </a:prstGeom>
            <a:solidFill>
              <a:schemeClr val="tx2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F3EDF9-64D1-0343-8A0F-D2D84104669F}"/>
                </a:ext>
              </a:extLst>
            </p:cNvPr>
            <p:cNvSpPr txBox="1"/>
            <p:nvPr/>
          </p:nvSpPr>
          <p:spPr>
            <a:xfrm>
              <a:off x="7062827" y="3034189"/>
              <a:ext cx="554111" cy="1258039"/>
            </a:xfrm>
            <a:prstGeom prst="rect">
              <a:avLst/>
            </a:prstGeom>
            <a:noFill/>
          </p:spPr>
          <p:txBody>
            <a:bodyPr vert="vert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400" dirty="0">
                  <a:solidFill>
                    <a:srgbClr val="1F497D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Model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97930D-2551-AB4D-AFFD-7D0371456F40}"/>
              </a:ext>
            </a:extLst>
          </p:cNvPr>
          <p:cNvGrpSpPr>
            <a:grpSpLocks/>
          </p:cNvGrpSpPr>
          <p:nvPr/>
        </p:nvGrpSpPr>
        <p:grpSpPr bwMode="auto">
          <a:xfrm>
            <a:off x="7700197" y="4425786"/>
            <a:ext cx="777875" cy="1568450"/>
            <a:chOff x="5432603" y="4133025"/>
            <a:chExt cx="777416" cy="1569269"/>
          </a:xfrm>
        </p:grpSpPr>
        <p:sp>
          <p:nvSpPr>
            <p:cNvPr id="13" name="Up-Down Arrow 9">
              <a:extLst>
                <a:ext uri="{FF2B5EF4-FFF2-40B4-BE49-F238E27FC236}">
                  <a16:creationId xmlns:a16="http://schemas.microsoft.com/office/drawing/2014/main" id="{E37A38D2-EC78-A447-A9AA-115BE17C9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2603" y="4133025"/>
              <a:ext cx="223705" cy="505089"/>
            </a:xfrm>
            <a:prstGeom prst="upDownArrow">
              <a:avLst>
                <a:gd name="adj1" fmla="val 50000"/>
                <a:gd name="adj2" fmla="val 49996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C3E72A-4043-954F-BC29-6173A6E7369A}"/>
                </a:ext>
              </a:extLst>
            </p:cNvPr>
            <p:cNvSpPr txBox="1"/>
            <p:nvPr/>
          </p:nvSpPr>
          <p:spPr>
            <a:xfrm>
              <a:off x="5656348" y="4444337"/>
              <a:ext cx="553671" cy="1257957"/>
            </a:xfrm>
            <a:prstGeom prst="rect">
              <a:avLst/>
            </a:prstGeom>
            <a:noFill/>
          </p:spPr>
          <p:txBody>
            <a:bodyPr vert="vert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Internal</a:t>
              </a:r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EDBFE1DE-58E8-4D46-BAAA-252142073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1809" y="1392073"/>
            <a:ext cx="6437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nb-NO" sz="1800" dirty="0">
                <a:solidFill>
                  <a:prstClr val="black"/>
                </a:solidFill>
              </a:rPr>
              <a:t>Surface temperature projections from 15 climate models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7BAB8E10-A8A0-2440-819B-80FD5E09D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7884" y="5913111"/>
            <a:ext cx="26799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nb-NO" sz="1800" dirty="0">
                <a:solidFill>
                  <a:prstClr val="black"/>
                </a:solidFill>
              </a:rPr>
              <a:t>Hawkins and Sutton, BAMS, 2009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89B905-C4BE-3B46-872C-E5819CF5C11C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002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6315C-C6C0-F247-8B49-45C7B6B85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29091"/>
            <a:ext cx="10515600" cy="58578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Relative importance of different uncertainties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0D6C20-E57A-1E4F-8A10-2304859970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5407" y="1749725"/>
            <a:ext cx="4158124" cy="4351338"/>
          </a:xfrm>
        </p:spPr>
        <p:txBody>
          <a:bodyPr>
            <a:normAutofit/>
          </a:bodyPr>
          <a:lstStyle/>
          <a:p>
            <a:r>
              <a:rPr lang="en-GB" sz="2000" dirty="0"/>
              <a:t>Uncertainties grow with time</a:t>
            </a:r>
          </a:p>
          <a:p>
            <a:endParaRPr lang="en-GB" sz="2000" dirty="0"/>
          </a:p>
          <a:p>
            <a:r>
              <a:rPr lang="en-GB" sz="2000" dirty="0"/>
              <a:t>Scenario uncertainty important on long time and global scales</a:t>
            </a:r>
          </a:p>
          <a:p>
            <a:endParaRPr lang="en-GB" sz="2000" dirty="0"/>
          </a:p>
          <a:p>
            <a:r>
              <a:rPr lang="en-GB" sz="2000" dirty="0"/>
              <a:t>Internal variability important on short time and regional scales</a:t>
            </a:r>
          </a:p>
          <a:p>
            <a:endParaRPr lang="en-GB" sz="2000" dirty="0"/>
          </a:p>
          <a:p>
            <a:r>
              <a:rPr lang="en-GB" sz="2000" dirty="0"/>
              <a:t>Model uncertainty important on all scales, it dominates at regional and on decadal times scales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4E48CDB-71E7-C743-B8E1-7E70B4922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824" y="1469532"/>
            <a:ext cx="623570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A72A8E61-70DC-274A-93D4-7861B1FB6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661" y="1155206"/>
            <a:ext cx="5405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nb-NO" sz="1800">
                <a:solidFill>
                  <a:prstClr val="black"/>
                </a:solidFill>
              </a:rPr>
              <a:t>Relative importance computed from CMIP3 models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09ED1FF-88EA-0447-9699-853B3C4EA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674" y="6455075"/>
            <a:ext cx="4387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nb-NO" sz="1800" dirty="0">
                <a:solidFill>
                  <a:prstClr val="black"/>
                </a:solidFill>
              </a:rPr>
              <a:t>Hawkins and Sutton, BAMS, 2009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DDE7F2-B9AC-6C43-965A-C848A3500972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5705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61FE1-15B3-0B48-B29D-1C0B3158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773" y="2702529"/>
            <a:ext cx="9385738" cy="1143000"/>
          </a:xfrm>
        </p:spPr>
        <p:txBody>
          <a:bodyPr/>
          <a:lstStyle/>
          <a:p>
            <a:r>
              <a:rPr lang="en-GB" dirty="0"/>
              <a:t>Large uncertainties in future climate change in the tropical Atlantic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B96283-043B-7D45-A33F-847A7403B0B6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2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9076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4EF724-3187-B548-8CE3-C879E9B0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72740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Larger warming rate in the equatorial Atlantic and Angola-Benguela region</a:t>
            </a:r>
          </a:p>
        </p:txBody>
      </p:sp>
      <p:pic>
        <p:nvPicPr>
          <p:cNvPr id="6" name="Picture 5" descr="trend_map_cmip5_ensmean_rcp85_tos.png">
            <a:extLst>
              <a:ext uri="{FF2B5EF4-FFF2-40B4-BE49-F238E27FC236}">
                <a16:creationId xmlns:a16="http://schemas.microsoft.com/office/drawing/2014/main" id="{6914F8F3-7A2C-4749-8374-859B9EBF3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7" r="14461"/>
          <a:stretch/>
        </p:blipFill>
        <p:spPr>
          <a:xfrm>
            <a:off x="2536739" y="2019015"/>
            <a:ext cx="6844767" cy="41968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9E0208-1426-C046-AB13-34E2B9D59B56}"/>
              </a:ext>
            </a:extLst>
          </p:cNvPr>
          <p:cNvSpPr txBox="1"/>
          <p:nvPr/>
        </p:nvSpPr>
        <p:spPr>
          <a:xfrm>
            <a:off x="9176534" y="6308209"/>
            <a:ext cx="2472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Courtesy: Lander Crespo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DF8318-273A-7F4E-89D2-9E4EAE967E26}"/>
              </a:ext>
            </a:extLst>
          </p:cNvPr>
          <p:cNvSpPr txBox="1"/>
          <p:nvPr/>
        </p:nvSpPr>
        <p:spPr>
          <a:xfrm>
            <a:off x="1149273" y="1418851"/>
            <a:ext cx="9372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dirty="0">
                <a:solidFill>
                  <a:prstClr val="black"/>
                </a:solidFill>
                <a:latin typeface="Calibri"/>
              </a:rPr>
              <a:t>Sea surface temperature trend from CMIP5 models over 21</a:t>
            </a:r>
            <a:r>
              <a:rPr lang="en-GB" baseline="30000" dirty="0">
                <a:solidFill>
                  <a:prstClr val="black"/>
                </a:solidFill>
                <a:latin typeface="Calibri"/>
              </a:rPr>
              <a:t>st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century, RCP8.5 (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deg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/century)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73E199-C508-6847-97DE-0453F77C35EF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1213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F3B08-0204-8145-BC36-85CE6F744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24" y="0"/>
            <a:ext cx="12065876" cy="132556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Large uncertainties in simulating historical climate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EEAE71-1ACD-2A4F-84EE-BD678CE97C76}"/>
              </a:ext>
            </a:extLst>
          </p:cNvPr>
          <p:cNvSpPr txBox="1"/>
          <p:nvPr/>
        </p:nvSpPr>
        <p:spPr>
          <a:xfrm>
            <a:off x="2728692" y="1084140"/>
            <a:ext cx="7279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dirty="0">
                <a:solidFill>
                  <a:prstClr val="black"/>
                </a:solidFill>
                <a:latin typeface="Calibri"/>
              </a:rPr>
              <a:t>Sea surface temperature in the equatorial Atlantic cold tongue (ATL3 index)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C79E65-6E65-5146-800A-9C609A89954A}"/>
              </a:ext>
            </a:extLst>
          </p:cNvPr>
          <p:cNvSpPr txBox="1"/>
          <p:nvPr/>
        </p:nvSpPr>
        <p:spPr>
          <a:xfrm>
            <a:off x="9164658" y="6032938"/>
            <a:ext cx="2472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Courtesy: Lander Crespo</a:t>
            </a:r>
          </a:p>
        </p:txBody>
      </p:sp>
      <p:pic>
        <p:nvPicPr>
          <p:cNvPr id="8" name="Picture 7" descr="timeseries_atl3_rcp85_yravg.png">
            <a:extLst>
              <a:ext uri="{FF2B5EF4-FFF2-40B4-BE49-F238E27FC236}">
                <a16:creationId xmlns:a16="http://schemas.microsoft.com/office/drawing/2014/main" id="{08BF7EF9-13C9-CC41-B49F-FD39718662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8" t="5096" r="8364"/>
          <a:stretch/>
        </p:blipFill>
        <p:spPr>
          <a:xfrm>
            <a:off x="1524001" y="1498352"/>
            <a:ext cx="9175397" cy="43050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4AC1E3-0C3D-114F-8FEF-A406EDDFF90A}"/>
              </a:ext>
            </a:extLst>
          </p:cNvPr>
          <p:cNvSpPr txBox="1"/>
          <p:nvPr/>
        </p:nvSpPr>
        <p:spPr>
          <a:xfrm>
            <a:off x="6926074" y="4372724"/>
            <a:ext cx="3401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Dashed black = Multi-model mean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6756EA-B77E-C546-8650-6BCD094D2803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0742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6C2909-D452-384F-8F5E-6DF60554C97F}"/>
              </a:ext>
            </a:extLst>
          </p:cNvPr>
          <p:cNvSpPr/>
          <p:nvPr/>
        </p:nvSpPr>
        <p:spPr>
          <a:xfrm>
            <a:off x="1524001" y="1215648"/>
            <a:ext cx="9143999" cy="5049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95777" y="1849176"/>
            <a:ext cx="9002890" cy="4416158"/>
            <a:chOff x="165406" y="1645975"/>
            <a:chExt cx="8552324" cy="37789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5406" y="1645975"/>
              <a:ext cx="8552324" cy="377893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98501" y="1724794"/>
              <a:ext cx="2766786" cy="3423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Calibri"/>
                </a:rPr>
                <a:t>Richter, WIRES, 2015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56400" y="4838700"/>
              <a:ext cx="431250" cy="395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Calibri"/>
                </a:rPr>
                <a:t>°C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704623" y="1334076"/>
            <a:ext cx="8585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GB" sz="2400" dirty="0">
                <a:solidFill>
                  <a:srgbClr val="000090"/>
                </a:solidFill>
                <a:latin typeface="Calibri"/>
              </a:rPr>
              <a:t>CMIP5 multi-model mean sea surface temperature error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9143999" cy="1143000"/>
          </a:xfrm>
        </p:spPr>
        <p:txBody>
          <a:bodyPr>
            <a:normAutofit/>
          </a:bodyPr>
          <a:lstStyle/>
          <a:p>
            <a:r>
              <a:rPr lang="en-GB" sz="3200" dirty="0"/>
              <a:t>Model biases in the South Eastern Tropical Atlantic among the most severe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E06234-B38B-E140-ABC5-BA7148AD2597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2444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84262" y="1565783"/>
            <a:ext cx="8840404" cy="4438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 defTabSz="457059">
              <a:defRPr/>
            </a:pPr>
            <a:endParaRPr lang="en-A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42"/>
            <a:ext cx="8229600" cy="736339"/>
          </a:xfrm>
        </p:spPr>
        <p:txBody>
          <a:bodyPr>
            <a:noAutofit/>
          </a:bodyPr>
          <a:lstStyle/>
          <a:p>
            <a:pPr algn="ctr"/>
            <a:r>
              <a:rPr lang="en-AU" sz="3200" dirty="0"/>
              <a:t>Climate change: Atlantic Niño warming when warm bias reduced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82" y="2654930"/>
            <a:ext cx="4031118" cy="3245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192" y="2605613"/>
            <a:ext cx="4582208" cy="32946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5070" y="1661221"/>
            <a:ext cx="8585199" cy="4616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ctr" defTabSz="457059">
              <a:defRPr/>
            </a:pPr>
            <a:r>
              <a:rPr lang="en-GB" sz="2400" dirty="0">
                <a:latin typeface="Calibri"/>
              </a:rPr>
              <a:t>Sea surface temperature change: 2080-2100 minus 1980-2000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34934" y="2169504"/>
            <a:ext cx="2409133" cy="461665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pPr defTabSz="457059">
              <a:defRPr/>
            </a:pPr>
            <a:r>
              <a:rPr lang="en-AU" sz="2400" dirty="0">
                <a:latin typeface="Calibri"/>
              </a:rPr>
              <a:t>Standard </a:t>
            </a:r>
            <a:r>
              <a:rPr lang="en-AU" sz="2400" dirty="0" err="1">
                <a:latin typeface="Calibri"/>
              </a:rPr>
              <a:t>NorESM</a:t>
            </a:r>
            <a:endParaRPr lang="en-AU" sz="2400" dirty="0"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6555" y="2141270"/>
            <a:ext cx="3575607" cy="4616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defTabSz="457059">
              <a:defRPr/>
            </a:pPr>
            <a:r>
              <a:rPr lang="en-AU" sz="2400" dirty="0" err="1">
                <a:solidFill>
                  <a:srgbClr val="FF0000"/>
                </a:solidFill>
                <a:latin typeface="Calibri"/>
              </a:rPr>
              <a:t>Anom</a:t>
            </a:r>
            <a:r>
              <a:rPr lang="en-AU" sz="2400" dirty="0">
                <a:solidFill>
                  <a:srgbClr val="FF0000"/>
                </a:solidFill>
                <a:latin typeface="Calibri"/>
              </a:rPr>
              <a:t>. Coupled </a:t>
            </a:r>
            <a:r>
              <a:rPr lang="en-AU" sz="2400" dirty="0" err="1">
                <a:solidFill>
                  <a:srgbClr val="FF0000"/>
                </a:solidFill>
                <a:latin typeface="Calibri"/>
              </a:rPr>
              <a:t>NorESM</a:t>
            </a:r>
            <a:endParaRPr lang="en-AU" sz="24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50133" y="6301175"/>
            <a:ext cx="2608838" cy="371541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pPr defTabSz="457059">
              <a:defRPr/>
            </a:pPr>
            <a:r>
              <a:rPr lang="en-AU" i="1" dirty="0">
                <a:latin typeface="Calibri"/>
              </a:rPr>
              <a:t>Courtesy: </a:t>
            </a:r>
            <a:r>
              <a:rPr lang="en-AU" i="1" dirty="0" err="1">
                <a:latin typeface="Calibri"/>
              </a:rPr>
              <a:t>Teferi</a:t>
            </a:r>
            <a:r>
              <a:rPr lang="en-AU" i="1" dirty="0">
                <a:latin typeface="Calibri"/>
              </a:rPr>
              <a:t> </a:t>
            </a:r>
            <a:r>
              <a:rPr lang="en-AU" i="1" dirty="0" err="1">
                <a:latin typeface="Calibri"/>
              </a:rPr>
              <a:t>Demissie</a:t>
            </a:r>
            <a:r>
              <a:rPr lang="en-AU" i="1" dirty="0">
                <a:latin typeface="Calibri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F1E217-A253-BF4D-A6B4-B8F7DB6760B5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4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972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61FE1-15B3-0B48-B29D-1C0B3158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773" y="2702529"/>
            <a:ext cx="9385738" cy="1143000"/>
          </a:xfrm>
        </p:spPr>
        <p:txBody>
          <a:bodyPr/>
          <a:lstStyle/>
          <a:p>
            <a:r>
              <a:rPr lang="en-GB" dirty="0"/>
              <a:t>Importance of internal climate variability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11A90A-BE9F-0F45-AE88-2540C6A7F9D6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2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872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71C05-F86E-0344-A77A-CAD956411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2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dirty="0"/>
              <a:t>Internal variability can enhance or weaken externally forced climate change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BE5C83-62F4-1145-BAB4-E0BFD7B86E8E}"/>
              </a:ext>
            </a:extLst>
          </p:cNvPr>
          <p:cNvGrpSpPr/>
          <p:nvPr/>
        </p:nvGrpSpPr>
        <p:grpSpPr>
          <a:xfrm>
            <a:off x="1097280" y="1550184"/>
            <a:ext cx="7178040" cy="4875176"/>
            <a:chOff x="3917950" y="2279649"/>
            <a:chExt cx="4356100" cy="25445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BB04A3A-F0F5-FA4D-90F6-6E6D49DABF14}"/>
                </a:ext>
              </a:extLst>
            </p:cNvPr>
            <p:cNvSpPr/>
            <p:nvPr/>
          </p:nvSpPr>
          <p:spPr>
            <a:xfrm>
              <a:off x="3917950" y="2279649"/>
              <a:ext cx="4356100" cy="2544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9EB8FD-2857-1640-AF70-E8C4DE7F0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7632" y="4454665"/>
              <a:ext cx="3759200" cy="3175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2880371-5DED-7448-ABEC-D6EBD729C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7950" y="2279650"/>
              <a:ext cx="4356100" cy="22987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A2A2E3C-DC3B-3140-9524-5219F5E03551}"/>
                </a:ext>
              </a:extLst>
            </p:cNvPr>
            <p:cNvSpPr/>
            <p:nvPr/>
          </p:nvSpPr>
          <p:spPr>
            <a:xfrm>
              <a:off x="4181650" y="4462620"/>
              <a:ext cx="3617439" cy="115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28E75C5-CA10-B240-8A66-E4F8D7936D69}"/>
              </a:ext>
            </a:extLst>
          </p:cNvPr>
          <p:cNvSpPr txBox="1"/>
          <p:nvPr/>
        </p:nvSpPr>
        <p:spPr>
          <a:xfrm>
            <a:off x="8409370" y="1905051"/>
            <a:ext cx="374904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B0F0"/>
                </a:solidFill>
              </a:rPr>
              <a:t>Observed time series</a:t>
            </a:r>
          </a:p>
          <a:p>
            <a:pPr algn="ctr"/>
            <a:r>
              <a:rPr lang="en-GB" sz="2000" dirty="0">
                <a:solidFill>
                  <a:srgbClr val="00B0F0"/>
                </a:solidFill>
              </a:rPr>
              <a:t>10 year running mean, </a:t>
            </a:r>
          </a:p>
          <a:p>
            <a:pPr algn="ctr"/>
            <a:r>
              <a:rPr lang="en-GB" sz="2000" dirty="0">
                <a:solidFill>
                  <a:srgbClr val="00B0F0"/>
                </a:solidFill>
              </a:rPr>
              <a:t>and yearly values</a:t>
            </a:r>
          </a:p>
          <a:p>
            <a:pPr algn="ctr"/>
            <a:endParaRPr lang="en-GB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GB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GB" sz="2800" dirty="0"/>
              <a:t>CMIP3 historical simulations</a:t>
            </a:r>
          </a:p>
          <a:p>
            <a:pPr algn="ctr"/>
            <a:r>
              <a:rPr lang="en-GB" sz="2000" dirty="0"/>
              <a:t>Dashed - ensemble mean</a:t>
            </a:r>
          </a:p>
          <a:p>
            <a:pPr algn="ctr"/>
            <a:r>
              <a:rPr lang="en-GB" sz="2000" dirty="0"/>
              <a:t>Grey shading – 90% confidence interval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3C9286-FB42-964B-98F2-39BD404F8E19}"/>
              </a:ext>
            </a:extLst>
          </p:cNvPr>
          <p:cNvSpPr txBox="1"/>
          <p:nvPr/>
        </p:nvSpPr>
        <p:spPr>
          <a:xfrm>
            <a:off x="9052560" y="5962259"/>
            <a:ext cx="2462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Keenlyside and Ba, 2010</a:t>
            </a: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38D690-7515-2247-A1A5-48268AAE2B8D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4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2263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18893-ACB0-504C-91CC-E717717DE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36525"/>
            <a:ext cx="11704320" cy="1325563"/>
          </a:xfrm>
        </p:spPr>
        <p:txBody>
          <a:bodyPr/>
          <a:lstStyle/>
          <a:p>
            <a:pPr algn="ctr"/>
            <a:r>
              <a:rPr lang="en-GB" dirty="0"/>
              <a:t>Internal variability has strong regional expression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853B77-931D-DE4C-B7A6-4B1B5033C78C}"/>
              </a:ext>
            </a:extLst>
          </p:cNvPr>
          <p:cNvSpPr txBox="1"/>
          <p:nvPr/>
        </p:nvSpPr>
        <p:spPr>
          <a:xfrm>
            <a:off x="9067800" y="6211669"/>
            <a:ext cx="2462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Keenlyside and Ba, 2010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449B0C-4DAA-E940-91A1-8AD96EB12403}"/>
              </a:ext>
            </a:extLst>
          </p:cNvPr>
          <p:cNvGrpSpPr>
            <a:grpSpLocks noChangeAspect="1"/>
          </p:cNvGrpSpPr>
          <p:nvPr/>
        </p:nvGrpSpPr>
        <p:grpSpPr>
          <a:xfrm>
            <a:off x="1117549" y="1356790"/>
            <a:ext cx="10184131" cy="4744588"/>
            <a:chOff x="2151529" y="1881920"/>
            <a:chExt cx="5990665" cy="27909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9195D3-13EE-2647-B329-5B50961C47F0}"/>
                </a:ext>
              </a:extLst>
            </p:cNvPr>
            <p:cNvSpPr/>
            <p:nvPr/>
          </p:nvSpPr>
          <p:spPr>
            <a:xfrm>
              <a:off x="2151529" y="1881920"/>
              <a:ext cx="5990665" cy="2790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E89A14-33AC-3A48-BC2D-363D7A850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9800" y="2178050"/>
              <a:ext cx="2895600" cy="18923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920B3DA-F7E8-544E-A25A-CCB6AD0BE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8322" y="2130982"/>
              <a:ext cx="2882900" cy="19558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2A7D51-51DC-EE44-8169-66D999FED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3650" y="4102478"/>
              <a:ext cx="5143500" cy="2667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F9C3EEA-B94F-B844-BD72-42C03C0A955E}"/>
              </a:ext>
            </a:extLst>
          </p:cNvPr>
          <p:cNvSpPr txBox="1"/>
          <p:nvPr/>
        </p:nvSpPr>
        <p:spPr>
          <a:xfrm>
            <a:off x="4833340" y="5639745"/>
            <a:ext cx="2752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Degrees Celsius per decade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C8CFB8-7474-614B-9A52-746CBB7392C6}"/>
              </a:ext>
            </a:extLst>
          </p:cNvPr>
          <p:cNvSpPr txBox="1"/>
          <p:nvPr/>
        </p:nvSpPr>
        <p:spPr>
          <a:xfrm>
            <a:off x="2560591" y="1805592"/>
            <a:ext cx="285954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Observations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65AE2C-42CE-F640-A5C0-64722F15A219}"/>
              </a:ext>
            </a:extLst>
          </p:cNvPr>
          <p:cNvSpPr txBox="1"/>
          <p:nvPr/>
        </p:nvSpPr>
        <p:spPr>
          <a:xfrm>
            <a:off x="7504376" y="1805592"/>
            <a:ext cx="285954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CMIP3 multi-model mean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108CD7-B452-8440-8282-F24A0CFEB660}"/>
              </a:ext>
            </a:extLst>
          </p:cNvPr>
          <p:cNvSpPr txBox="1"/>
          <p:nvPr/>
        </p:nvSpPr>
        <p:spPr>
          <a:xfrm>
            <a:off x="1112974" y="1356789"/>
            <a:ext cx="10184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Surface temperature trends from 1978 - 2008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6DB053-A705-834C-A8A1-5A0127401AD3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5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6487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C982D-E7F0-BA44-A1B4-9AE47929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269" y="0"/>
            <a:ext cx="10515600" cy="1325563"/>
          </a:xfrm>
        </p:spPr>
        <p:txBody>
          <a:bodyPr/>
          <a:lstStyle/>
          <a:p>
            <a:r>
              <a:rPr lang="en-GB" dirty="0"/>
              <a:t>Climate prediction vs climate projections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044BF-009D-F444-BD0F-EA078F140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269" y="1325563"/>
            <a:ext cx="9670774" cy="4812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3480BB-50A3-4C4B-B102-63CE8DEC7BC8}"/>
              </a:ext>
            </a:extLst>
          </p:cNvPr>
          <p:cNvSpPr txBox="1"/>
          <p:nvPr/>
        </p:nvSpPr>
        <p:spPr>
          <a:xfrm>
            <a:off x="9527274" y="6365678"/>
            <a:ext cx="1826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Meehl</a:t>
            </a:r>
            <a:r>
              <a:rPr lang="en-GB" dirty="0"/>
              <a:t> et al. 2009</a:t>
            </a:r>
          </a:p>
        </p:txBody>
      </p:sp>
    </p:spTree>
    <p:extLst>
      <p:ext uri="{BB962C8B-B14F-4D97-AF65-F5344CB8AC3E}">
        <p14:creationId xmlns:p14="http://schemas.microsoft.com/office/powerpoint/2010/main" val="3914615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107BE-737F-0442-AC0F-349B3BFF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3574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dirty="0"/>
              <a:t>Internal variability results from interactions among climate components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35B64A-6522-CC46-961A-9481459626BF}"/>
              </a:ext>
            </a:extLst>
          </p:cNvPr>
          <p:cNvGrpSpPr/>
          <p:nvPr/>
        </p:nvGrpSpPr>
        <p:grpSpPr>
          <a:xfrm>
            <a:off x="528982" y="1137013"/>
            <a:ext cx="11000409" cy="4622271"/>
            <a:chOff x="528982" y="1228453"/>
            <a:chExt cx="11000409" cy="462227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28E4D0-7E7F-F34C-BAA4-A8A6CAD7C57E}"/>
                </a:ext>
              </a:extLst>
            </p:cNvPr>
            <p:cNvSpPr/>
            <p:nvPr/>
          </p:nvSpPr>
          <p:spPr>
            <a:xfrm>
              <a:off x="528982" y="1228453"/>
              <a:ext cx="11000409" cy="4622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34EC6C-043D-F042-A54C-754CC0F71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78882" y="1848401"/>
              <a:ext cx="5246468" cy="359824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4E63306-FE18-7849-8269-8934EB98E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8982" y="2259217"/>
              <a:ext cx="5284512" cy="277660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F95C92D-D762-8341-A6C3-D469A9A94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6016" y="5500611"/>
              <a:ext cx="5583375" cy="34096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893DC7-5552-6841-9C84-F6885DFA0FB1}"/>
                </a:ext>
              </a:extLst>
            </p:cNvPr>
            <p:cNvSpPr txBox="1"/>
            <p:nvPr/>
          </p:nvSpPr>
          <p:spPr>
            <a:xfrm>
              <a:off x="866650" y="5366679"/>
              <a:ext cx="24626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Keenlyside and Ba, 2010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A6EFCC-EC71-AC4C-9B7A-5B41FAF6BCFE}"/>
                </a:ext>
              </a:extLst>
            </p:cNvPr>
            <p:cNvSpPr txBox="1"/>
            <p:nvPr/>
          </p:nvSpPr>
          <p:spPr>
            <a:xfrm>
              <a:off x="2762908" y="1327601"/>
              <a:ext cx="66661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chemeClr val="bg2">
                      <a:lumMod val="50000"/>
                    </a:schemeClr>
                  </a:solidFill>
                  <a:latin typeface="Chalkboard" panose="03050602040202020205" pitchFamily="66" charset="77"/>
                </a:rPr>
                <a:t>Atlantic multi-decadal variability (AMV)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3841C80-FA5A-7C49-B8BF-28CE91C07D89}"/>
              </a:ext>
            </a:extLst>
          </p:cNvPr>
          <p:cNvSpPr txBox="1"/>
          <p:nvPr/>
        </p:nvSpPr>
        <p:spPr>
          <a:xfrm>
            <a:off x="161074" y="5984569"/>
            <a:ext cx="11869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Impacts include droughts over Sahel and North America, hurricane activity, European climate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D86A59-D38B-4A41-979E-4266E643B6D2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5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8758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F3F33-9DBE-3D47-9666-39F245B68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827571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Some more familiar patterns of internal climate variability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80C652-5C53-314C-AF08-E284A287D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75" y="2327910"/>
            <a:ext cx="6096000" cy="2940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0B6FFB-866B-5740-BB99-3B7D3C3BDC4C}"/>
              </a:ext>
            </a:extLst>
          </p:cNvPr>
          <p:cNvSpPr txBox="1"/>
          <p:nvPr/>
        </p:nvSpPr>
        <p:spPr>
          <a:xfrm>
            <a:off x="132523" y="1503329"/>
            <a:ext cx="673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El Niño Southern Oscillation has major impacts in the tropical Atlantic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A4BB1-3AA3-9844-8278-40354775C968}"/>
              </a:ext>
            </a:extLst>
          </p:cNvPr>
          <p:cNvSpPr txBox="1"/>
          <p:nvPr/>
        </p:nvSpPr>
        <p:spPr>
          <a:xfrm>
            <a:off x="1497496" y="1958578"/>
            <a:ext cx="4255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Sea Surface Temperature – November 2015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320439-A94F-744A-9EC0-2D40859934EB}"/>
              </a:ext>
            </a:extLst>
          </p:cNvPr>
          <p:cNvSpPr txBox="1"/>
          <p:nvPr/>
        </p:nvSpPr>
        <p:spPr>
          <a:xfrm>
            <a:off x="1580595" y="5426844"/>
            <a:ext cx="408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Stockdale et al. 2017, ECMWF, Newsletter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B1CE332B-E219-0647-98D1-88D99F9E5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418" y="2345867"/>
            <a:ext cx="4257828" cy="345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187AF2-3978-0640-80EA-4B51DB9075F3}"/>
              </a:ext>
            </a:extLst>
          </p:cNvPr>
          <p:cNvSpPr txBox="1"/>
          <p:nvPr/>
        </p:nvSpPr>
        <p:spPr>
          <a:xfrm>
            <a:off x="7911548" y="1503329"/>
            <a:ext cx="346319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Atlantic Niño</a:t>
            </a:r>
          </a:p>
          <a:p>
            <a:pPr algn="ctr"/>
            <a:r>
              <a:rPr lang="en-GB" sz="1400" dirty="0"/>
              <a:t>First EOF of June-August precipitation</a:t>
            </a:r>
          </a:p>
          <a:p>
            <a:pPr algn="ctr"/>
            <a:r>
              <a:rPr lang="en-GB" sz="1400" dirty="0"/>
              <a:t>Linearly related SST and surface wind vectors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2F0F3F-1BD4-204F-8408-775C71E39483}"/>
              </a:ext>
            </a:extLst>
          </p:cNvPr>
          <p:cNvSpPr txBox="1"/>
          <p:nvPr/>
        </p:nvSpPr>
        <p:spPr>
          <a:xfrm>
            <a:off x="10028750" y="5970936"/>
            <a:ext cx="1810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Chang et al. 2006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2464DC-07F6-0C4C-A682-66325AC617C8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4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0537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61FE1-15B3-0B48-B29D-1C0B3158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773" y="2702529"/>
            <a:ext cx="9385738" cy="1143000"/>
          </a:xfrm>
        </p:spPr>
        <p:txBody>
          <a:bodyPr/>
          <a:lstStyle/>
          <a:p>
            <a:r>
              <a:rPr lang="en-GB" dirty="0"/>
              <a:t>Making a climate prediction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8A7EC-A72D-8741-999F-24FDB0E87BC7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2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7924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70AAD-68DC-0549-BB02-544DDE3E2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08301"/>
          </a:xfrm>
        </p:spPr>
        <p:txBody>
          <a:bodyPr>
            <a:normAutofit/>
          </a:bodyPr>
          <a:lstStyle/>
          <a:p>
            <a:pPr algn="ctr"/>
            <a:r>
              <a:rPr lang="en-GB" sz="3200" dirty="0"/>
              <a:t>Making a climate change projection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596F66-9929-C440-B558-0DE0518B8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460" y="2414938"/>
            <a:ext cx="2840936" cy="2693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60C0B9-B003-784E-852D-F331C394CA24}"/>
              </a:ext>
            </a:extLst>
          </p:cNvPr>
          <p:cNvSpPr txBox="1"/>
          <p:nvPr/>
        </p:nvSpPr>
        <p:spPr>
          <a:xfrm>
            <a:off x="6181836" y="4831568"/>
            <a:ext cx="1434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Image source NOAA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47DF2A-4930-0F4E-A162-FE6313F4C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17" y="1423018"/>
            <a:ext cx="2942885" cy="16553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81020B-AB91-3341-A2A0-95249803A48E}"/>
              </a:ext>
            </a:extLst>
          </p:cNvPr>
          <p:cNvSpPr txBox="1"/>
          <p:nvPr/>
        </p:nvSpPr>
        <p:spPr>
          <a:xfrm>
            <a:off x="5179047" y="1973274"/>
            <a:ext cx="206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Earth System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D632BA-43C6-1B4C-A038-396619A559EA}"/>
              </a:ext>
            </a:extLst>
          </p:cNvPr>
          <p:cNvSpPr txBox="1"/>
          <p:nvPr/>
        </p:nvSpPr>
        <p:spPr>
          <a:xfrm>
            <a:off x="790903" y="1073426"/>
            <a:ext cx="2520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External radiative forcing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D64129-BFAF-D441-BEA8-50CC433B4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003" y="2864592"/>
            <a:ext cx="3279780" cy="1794319"/>
          </a:xfrm>
          <a:prstGeom prst="rect">
            <a:avLst/>
          </a:prstGeom>
        </p:spPr>
      </p:pic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AB9127DC-41DD-4B49-B4A2-851DCBD32AE6}"/>
              </a:ext>
            </a:extLst>
          </p:cNvPr>
          <p:cNvCxnSpPr>
            <a:cxnSpLocks/>
          </p:cNvCxnSpPr>
          <p:nvPr/>
        </p:nvCxnSpPr>
        <p:spPr>
          <a:xfrm>
            <a:off x="3570561" y="2652282"/>
            <a:ext cx="1028871" cy="776718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3438D0F-5E1C-634E-BDBB-AF944139ACAC}"/>
              </a:ext>
            </a:extLst>
          </p:cNvPr>
          <p:cNvCxnSpPr/>
          <p:nvPr/>
        </p:nvCxnSpPr>
        <p:spPr>
          <a:xfrm>
            <a:off x="7808976" y="3761752"/>
            <a:ext cx="42976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D0D7905-EF76-934F-9A31-3AA182FC264D}"/>
              </a:ext>
            </a:extLst>
          </p:cNvPr>
          <p:cNvSpPr txBox="1"/>
          <p:nvPr/>
        </p:nvSpPr>
        <p:spPr>
          <a:xfrm>
            <a:off x="8586772" y="1780766"/>
            <a:ext cx="3509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Projections focusing on centennial, and global scales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117560-251A-1747-BB1F-08B5CFFF4CCF}"/>
              </a:ext>
            </a:extLst>
          </p:cNvPr>
          <p:cNvSpPr txBox="1"/>
          <p:nvPr/>
        </p:nvSpPr>
        <p:spPr>
          <a:xfrm>
            <a:off x="10866439" y="4693068"/>
            <a:ext cx="854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IPCC, 2013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32C810-97D0-504D-B183-E673FB75E94F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5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0515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70AAD-68DC-0549-BB02-544DDE3E2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08301"/>
          </a:xfrm>
        </p:spPr>
        <p:txBody>
          <a:bodyPr>
            <a:normAutofit/>
          </a:bodyPr>
          <a:lstStyle/>
          <a:p>
            <a:pPr algn="ctr"/>
            <a:r>
              <a:rPr lang="en-GB" sz="3200" dirty="0"/>
              <a:t>Making a climate change prediction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596F66-9929-C440-B558-0DE0518B8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460" y="2414938"/>
            <a:ext cx="2840936" cy="2693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60C0B9-B003-784E-852D-F331C394CA24}"/>
              </a:ext>
            </a:extLst>
          </p:cNvPr>
          <p:cNvSpPr txBox="1"/>
          <p:nvPr/>
        </p:nvSpPr>
        <p:spPr>
          <a:xfrm>
            <a:off x="6181836" y="4831568"/>
            <a:ext cx="1434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Image source NOAA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47DF2A-4930-0F4E-A162-FE6313F4C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17" y="1423018"/>
            <a:ext cx="2942885" cy="16553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81020B-AB91-3341-A2A0-95249803A48E}"/>
              </a:ext>
            </a:extLst>
          </p:cNvPr>
          <p:cNvSpPr txBox="1"/>
          <p:nvPr/>
        </p:nvSpPr>
        <p:spPr>
          <a:xfrm>
            <a:off x="5179047" y="1973274"/>
            <a:ext cx="206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Earth System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D632BA-43C6-1B4C-A038-396619A559EA}"/>
              </a:ext>
            </a:extLst>
          </p:cNvPr>
          <p:cNvSpPr txBox="1"/>
          <p:nvPr/>
        </p:nvSpPr>
        <p:spPr>
          <a:xfrm>
            <a:off x="790903" y="1073426"/>
            <a:ext cx="2520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External radiative forcing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AB9127DC-41DD-4B49-B4A2-851DCBD32AE6}"/>
              </a:ext>
            </a:extLst>
          </p:cNvPr>
          <p:cNvCxnSpPr>
            <a:cxnSpLocks/>
          </p:cNvCxnSpPr>
          <p:nvPr/>
        </p:nvCxnSpPr>
        <p:spPr>
          <a:xfrm>
            <a:off x="3570561" y="2652282"/>
            <a:ext cx="1028871" cy="776718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3438D0F-5E1C-634E-BDBB-AF944139ACAC}"/>
              </a:ext>
            </a:extLst>
          </p:cNvPr>
          <p:cNvCxnSpPr/>
          <p:nvPr/>
        </p:nvCxnSpPr>
        <p:spPr>
          <a:xfrm>
            <a:off x="7808976" y="3761752"/>
            <a:ext cx="42976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A97E5FF-47A0-7445-954A-2EE985757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324" y="2563189"/>
            <a:ext cx="3509384" cy="24068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EC2A2D-4045-6A42-A08D-3C858E5D4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49" y="4412738"/>
            <a:ext cx="3960859" cy="19083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050C71-BA88-574C-A306-729DBB198E7A}"/>
              </a:ext>
            </a:extLst>
          </p:cNvPr>
          <p:cNvSpPr txBox="1"/>
          <p:nvPr/>
        </p:nvSpPr>
        <p:spPr>
          <a:xfrm>
            <a:off x="1166192" y="4069910"/>
            <a:ext cx="141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Observations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C65EF5-53F7-7341-9D4F-3137B3BFA41F}"/>
              </a:ext>
            </a:extLst>
          </p:cNvPr>
          <p:cNvSpPr txBox="1"/>
          <p:nvPr/>
        </p:nvSpPr>
        <p:spPr>
          <a:xfrm>
            <a:off x="3088334" y="6305707"/>
            <a:ext cx="1177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Foltz et al. 2019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167B5D-F2C7-C041-AF52-471949D2C870}"/>
              </a:ext>
            </a:extLst>
          </p:cNvPr>
          <p:cNvGrpSpPr/>
          <p:nvPr/>
        </p:nvGrpSpPr>
        <p:grpSpPr>
          <a:xfrm>
            <a:off x="4599432" y="5321808"/>
            <a:ext cx="1582404" cy="557784"/>
            <a:chOff x="4599432" y="5340096"/>
            <a:chExt cx="1582404" cy="557784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F9C682BE-1DBC-BC47-BE57-6F8E487F0D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1836" y="5340096"/>
              <a:ext cx="0" cy="55778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D77664C-4A9C-BF47-A5D1-803F8035994C}"/>
                </a:ext>
              </a:extLst>
            </p:cNvPr>
            <p:cNvCxnSpPr/>
            <p:nvPr/>
          </p:nvCxnSpPr>
          <p:spPr>
            <a:xfrm>
              <a:off x="4599432" y="5861304"/>
              <a:ext cx="1582404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9A42866-D437-2146-BCA4-CC5B26471EB8}"/>
              </a:ext>
            </a:extLst>
          </p:cNvPr>
          <p:cNvSpPr txBox="1"/>
          <p:nvPr/>
        </p:nvSpPr>
        <p:spPr>
          <a:xfrm>
            <a:off x="4603037" y="5997337"/>
            <a:ext cx="4284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Synchronize the model with observations, for example, using data assimilation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363F26-7EB3-DF44-A3B8-8980C6331779}"/>
              </a:ext>
            </a:extLst>
          </p:cNvPr>
          <p:cNvSpPr txBox="1"/>
          <p:nvPr/>
        </p:nvSpPr>
        <p:spPr>
          <a:xfrm>
            <a:off x="8586772" y="1780766"/>
            <a:ext cx="3509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Prediction focusing on seasons to years, and regional scales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5717F9-3C22-2149-8219-0AE1096FF27E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6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3490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8A7D68-D2FA-764C-B9B3-1B23E192D606}"/>
              </a:ext>
            </a:extLst>
          </p:cNvPr>
          <p:cNvSpPr/>
          <p:nvPr/>
        </p:nvSpPr>
        <p:spPr>
          <a:xfrm>
            <a:off x="2125134" y="2019530"/>
            <a:ext cx="8161867" cy="3720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37839-AA3F-4C42-A9ED-6182D137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66318"/>
            <a:ext cx="10210800" cy="927860"/>
          </a:xfrm>
        </p:spPr>
        <p:txBody>
          <a:bodyPr>
            <a:noAutofit/>
          </a:bodyPr>
          <a:lstStyle/>
          <a:p>
            <a:pPr algn="ctr"/>
            <a:r>
              <a:rPr lang="en-GB" sz="3600" dirty="0"/>
              <a:t>Advanced numerical models and data assimilation to accurately predict the ocean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A75800-D64C-C943-93F8-E0F97E4D81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179" r="6302" b="38"/>
          <a:stretch/>
        </p:blipFill>
        <p:spPr>
          <a:xfrm>
            <a:off x="2280557" y="2434168"/>
            <a:ext cx="7800218" cy="3230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1F2DD4-7C3F-9948-81D8-92DE617359A2}"/>
              </a:ext>
            </a:extLst>
          </p:cNvPr>
          <p:cNvSpPr txBox="1"/>
          <p:nvPr/>
        </p:nvSpPr>
        <p:spPr>
          <a:xfrm>
            <a:off x="2678453" y="1392484"/>
            <a:ext cx="6979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>
                <a:solidFill>
                  <a:srgbClr val="FF0000"/>
                </a:solidFill>
              </a:rPr>
              <a:t>Results from the Norwegian Climate Prediction Model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72C36C-394D-A043-93AF-4883674FE3A5}"/>
              </a:ext>
            </a:extLst>
          </p:cNvPr>
          <p:cNvSpPr txBox="1"/>
          <p:nvPr/>
        </p:nvSpPr>
        <p:spPr>
          <a:xfrm>
            <a:off x="7715896" y="4533277"/>
            <a:ext cx="2170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Courtesy </a:t>
            </a:r>
            <a:r>
              <a:rPr lang="en-GB" err="1"/>
              <a:t>Yiguo</a:t>
            </a:r>
            <a:r>
              <a:rPr lang="en-GB"/>
              <a:t> Wang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CC2F0D-CDBC-2E41-A832-AD8C7FB4BC1B}"/>
              </a:ext>
            </a:extLst>
          </p:cNvPr>
          <p:cNvSpPr txBox="1"/>
          <p:nvPr/>
        </p:nvSpPr>
        <p:spPr>
          <a:xfrm>
            <a:off x="2125134" y="2039433"/>
            <a:ext cx="808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Prediction of North Atlantic Sea Surface Temperature, starting in October 1993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EC3F30-D14B-F745-8CD4-CF9BD665481F}"/>
              </a:ext>
            </a:extLst>
          </p:cNvPr>
          <p:cNvSpPr/>
          <p:nvPr/>
        </p:nvSpPr>
        <p:spPr>
          <a:xfrm>
            <a:off x="3259667" y="2559449"/>
            <a:ext cx="2065867" cy="10721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3DF292-EA62-2646-A744-8316126CBD6C}"/>
              </a:ext>
            </a:extLst>
          </p:cNvPr>
          <p:cNvSpPr/>
          <p:nvPr/>
        </p:nvSpPr>
        <p:spPr>
          <a:xfrm>
            <a:off x="5325534" y="5347252"/>
            <a:ext cx="2065867" cy="2705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Year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C8B3FF-BCD5-6C4B-A5E8-8A1197F912A0}"/>
              </a:ext>
            </a:extLst>
          </p:cNvPr>
          <p:cNvSpPr txBox="1"/>
          <p:nvPr/>
        </p:nvSpPr>
        <p:spPr>
          <a:xfrm>
            <a:off x="7659119" y="3095502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Prediction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3D02A1-735B-A14D-9925-560BEAA4BDEE}"/>
              </a:ext>
            </a:extLst>
          </p:cNvPr>
          <p:cNvSpPr txBox="1"/>
          <p:nvPr/>
        </p:nvSpPr>
        <p:spPr>
          <a:xfrm>
            <a:off x="3374501" y="4533277"/>
            <a:ext cx="141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Observations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521920-5F90-C64A-9C10-B254D49C75E3}"/>
              </a:ext>
            </a:extLst>
          </p:cNvPr>
          <p:cNvSpPr txBox="1"/>
          <p:nvPr/>
        </p:nvSpPr>
        <p:spPr>
          <a:xfrm>
            <a:off x="2852136" y="3102244"/>
            <a:ext cx="2583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FF0000"/>
                </a:solidFill>
              </a:rPr>
              <a:t>Model adjusted to observations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C2BC89-3433-AB44-9EFA-7EB81567B1BD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2688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8A7D68-D2FA-764C-B9B3-1B23E192D606}"/>
              </a:ext>
            </a:extLst>
          </p:cNvPr>
          <p:cNvSpPr/>
          <p:nvPr/>
        </p:nvSpPr>
        <p:spPr>
          <a:xfrm>
            <a:off x="2125134" y="2019530"/>
            <a:ext cx="8161867" cy="3720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B529CC-F0D5-0C4E-B77E-66C29D9C05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35" r="6302"/>
          <a:stretch/>
        </p:blipFill>
        <p:spPr>
          <a:xfrm>
            <a:off x="2280000" y="2433600"/>
            <a:ext cx="7800218" cy="32420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1F2DD4-7C3F-9948-81D8-92DE617359A2}"/>
              </a:ext>
            </a:extLst>
          </p:cNvPr>
          <p:cNvSpPr txBox="1"/>
          <p:nvPr/>
        </p:nvSpPr>
        <p:spPr>
          <a:xfrm>
            <a:off x="2678453" y="1392484"/>
            <a:ext cx="6979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>
                <a:solidFill>
                  <a:srgbClr val="FF0000"/>
                </a:solidFill>
              </a:rPr>
              <a:t>Results from the Norwegian Climate Prediction Model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72C36C-394D-A043-93AF-4883674FE3A5}"/>
              </a:ext>
            </a:extLst>
          </p:cNvPr>
          <p:cNvSpPr txBox="1"/>
          <p:nvPr/>
        </p:nvSpPr>
        <p:spPr>
          <a:xfrm>
            <a:off x="7715896" y="4533277"/>
            <a:ext cx="2170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Courtesy </a:t>
            </a:r>
            <a:r>
              <a:rPr lang="en-GB" err="1"/>
              <a:t>Yiguo</a:t>
            </a:r>
            <a:r>
              <a:rPr lang="en-GB"/>
              <a:t> Wang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CC2F0D-CDBC-2E41-A832-AD8C7FB4BC1B}"/>
              </a:ext>
            </a:extLst>
          </p:cNvPr>
          <p:cNvSpPr txBox="1"/>
          <p:nvPr/>
        </p:nvSpPr>
        <p:spPr>
          <a:xfrm>
            <a:off x="2125134" y="2039433"/>
            <a:ext cx="808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Prediction of North Atlantic Sea Surface Temperature, starting in October 1993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EC3F30-D14B-F745-8CD4-CF9BD665481F}"/>
              </a:ext>
            </a:extLst>
          </p:cNvPr>
          <p:cNvSpPr/>
          <p:nvPr/>
        </p:nvSpPr>
        <p:spPr>
          <a:xfrm>
            <a:off x="3259667" y="2559449"/>
            <a:ext cx="2065867" cy="10721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3DF292-EA62-2646-A744-8316126CBD6C}"/>
              </a:ext>
            </a:extLst>
          </p:cNvPr>
          <p:cNvSpPr/>
          <p:nvPr/>
        </p:nvSpPr>
        <p:spPr>
          <a:xfrm>
            <a:off x="5325534" y="5347252"/>
            <a:ext cx="2065867" cy="2705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Year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C8B3FF-BCD5-6C4B-A5E8-8A1197F912A0}"/>
              </a:ext>
            </a:extLst>
          </p:cNvPr>
          <p:cNvSpPr txBox="1"/>
          <p:nvPr/>
        </p:nvSpPr>
        <p:spPr>
          <a:xfrm>
            <a:off x="7659119" y="3095502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Prediction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3D02A1-735B-A14D-9925-560BEAA4BDEE}"/>
              </a:ext>
            </a:extLst>
          </p:cNvPr>
          <p:cNvSpPr txBox="1"/>
          <p:nvPr/>
        </p:nvSpPr>
        <p:spPr>
          <a:xfrm>
            <a:off x="3374501" y="4533277"/>
            <a:ext cx="141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Observations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521920-5F90-C64A-9C10-B254D49C75E3}"/>
              </a:ext>
            </a:extLst>
          </p:cNvPr>
          <p:cNvSpPr txBox="1"/>
          <p:nvPr/>
        </p:nvSpPr>
        <p:spPr>
          <a:xfrm>
            <a:off x="2852136" y="3102244"/>
            <a:ext cx="2583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FF0000"/>
                </a:solidFill>
              </a:rPr>
              <a:t>Model adjusted to observations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1D8E989-DA2A-7C4A-8EB0-E80709E66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66318"/>
            <a:ext cx="10210800" cy="927860"/>
          </a:xfrm>
        </p:spPr>
        <p:txBody>
          <a:bodyPr>
            <a:noAutofit/>
          </a:bodyPr>
          <a:lstStyle/>
          <a:p>
            <a:pPr algn="ctr"/>
            <a:r>
              <a:rPr lang="en-GB" sz="3600" dirty="0"/>
              <a:t>Advanced numerical models and data assimilation to accurately predict the ocean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80408E-2F07-FF46-910D-550B594F4064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2236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423CE-B5A3-9248-BC67-821EEB3CB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Autofit/>
          </a:bodyPr>
          <a:lstStyle/>
          <a:p>
            <a:pPr algn="ctr"/>
            <a:r>
              <a:rPr lang="en-GB" sz="3600" dirty="0"/>
              <a:t>Prediction skill is verified on past events</a:t>
            </a:r>
            <a:br>
              <a:rPr lang="en-GB" sz="3600" dirty="0"/>
            </a:br>
            <a:r>
              <a:rPr lang="en-GB" sz="3600" dirty="0"/>
              <a:t>by performing “hindcasts”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B1DBC1-CB0E-CE4D-95A6-E690773C5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280" y="1605011"/>
            <a:ext cx="9235440" cy="4695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39E09-E7EF-E046-9F58-7BC97C9BFD4E}"/>
              </a:ext>
            </a:extLst>
          </p:cNvPr>
          <p:cNvSpPr txBox="1"/>
          <p:nvPr/>
        </p:nvSpPr>
        <p:spPr>
          <a:xfrm>
            <a:off x="8583168" y="5434905"/>
            <a:ext cx="1873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Nadiga</a:t>
            </a:r>
            <a:r>
              <a:rPr lang="en-GB" dirty="0"/>
              <a:t> et al.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3648C0-F927-574F-A356-6B3BCB7AC7DF}"/>
              </a:ext>
            </a:extLst>
          </p:cNvPr>
          <p:cNvSpPr txBox="1"/>
          <p:nvPr/>
        </p:nvSpPr>
        <p:spPr>
          <a:xfrm>
            <a:off x="3056551" y="1143346"/>
            <a:ext cx="6598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Figure shows multiple start dates, and forecast drift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67C0DF-7816-F94A-AE29-79980AD5F6C7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2045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61FE1-15B3-0B48-B29D-1C0B3158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772" y="2702529"/>
            <a:ext cx="9670883" cy="1143000"/>
          </a:xfrm>
        </p:spPr>
        <p:txBody>
          <a:bodyPr/>
          <a:lstStyle/>
          <a:p>
            <a:r>
              <a:rPr lang="en-GB" dirty="0"/>
              <a:t>Current skill in predicting tropical Atlantic climate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428C5B-228D-4749-A976-65BDD9CF84F3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2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785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800313"/>
          </a:xfrm>
        </p:spPr>
        <p:txBody>
          <a:bodyPr>
            <a:noAutofit/>
          </a:bodyPr>
          <a:lstStyle/>
          <a:p>
            <a:pPr algn="ctr"/>
            <a:r>
              <a:rPr lang="en-GB" sz="3600" dirty="0"/>
              <a:t>ENSO is the main source of seasonal prediction skill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7204A5-5F5E-9E43-8F38-CE818924D39C}"/>
              </a:ext>
            </a:extLst>
          </p:cNvPr>
          <p:cNvGrpSpPr/>
          <p:nvPr/>
        </p:nvGrpSpPr>
        <p:grpSpPr>
          <a:xfrm>
            <a:off x="1742403" y="892580"/>
            <a:ext cx="8707192" cy="5317663"/>
            <a:chOff x="1989169" y="1450364"/>
            <a:chExt cx="8707192" cy="5317663"/>
          </a:xfrm>
        </p:grpSpPr>
        <p:sp>
          <p:nvSpPr>
            <p:cNvPr id="11" name="Rectangle 10"/>
            <p:cNvSpPr/>
            <p:nvPr/>
          </p:nvSpPr>
          <p:spPr>
            <a:xfrm>
              <a:off x="1989169" y="1450364"/>
              <a:ext cx="8707192" cy="7078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AU" sz="2000" dirty="0"/>
                <a:t>Anomaly Correlation skill in predicting sea surface temperature at six months lead</a:t>
              </a:r>
            </a:p>
            <a:p>
              <a:pPr algn="ctr"/>
              <a:r>
                <a:rPr lang="en-AU" sz="2000" dirty="0"/>
                <a:t> N. American Multi-Model Ensemble (</a:t>
              </a:r>
              <a:r>
                <a:rPr lang="en-AU" sz="2000" dirty="0" err="1"/>
                <a:t>ave.</a:t>
              </a:r>
              <a:r>
                <a:rPr lang="en-AU" sz="2000" dirty="0"/>
                <a:t>), period 1985-2010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00C32E-F42F-9749-BDD2-34CB91E77B1B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7" t="17150" r="29987" b="10060"/>
            <a:stretch/>
          </p:blipFill>
          <p:spPr bwMode="auto">
            <a:xfrm>
              <a:off x="2753968" y="2158250"/>
              <a:ext cx="6684065" cy="408164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69813EE-3220-724E-A102-8539B0779E89}"/>
                </a:ext>
              </a:extLst>
            </p:cNvPr>
            <p:cNvSpPr txBox="1"/>
            <p:nvPr/>
          </p:nvSpPr>
          <p:spPr>
            <a:xfrm>
              <a:off x="8097795" y="6398695"/>
              <a:ext cx="22274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Keenlyside et al. 2020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952764A-5C54-6D4F-94D4-CD6B7E5A818C}"/>
                </a:ext>
              </a:extLst>
            </p:cNvPr>
            <p:cNvSpPr/>
            <p:nvPr/>
          </p:nvSpPr>
          <p:spPr>
            <a:xfrm>
              <a:off x="6095999" y="3718035"/>
              <a:ext cx="1125988" cy="962076"/>
            </a:xfrm>
            <a:prstGeom prst="ellipse">
              <a:avLst/>
            </a:prstGeom>
            <a:noFill/>
            <a:ln w="762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80815" y="5534467"/>
              <a:ext cx="10789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/>
                <a:t>Anomaly Correlation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6D7040E-40F4-264F-AD3A-39400CB32B49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1570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E6CE6-2EC4-2944-82A7-040C10502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4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rgbClr val="7030A0"/>
                </a:solidFill>
              </a:rPr>
              <a:t>Take home message: Climate prediction can build understanding, confidence, and be of immediate use!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1A914-F0BF-9840-8378-09559FBC2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1782"/>
            <a:ext cx="10908323" cy="3856892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Long-term climate change has and will profoundly impact marine ecosystems</a:t>
            </a:r>
          </a:p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Major uncertainties exists in understanding and modelling marine ecosystems and regional climate change, limiting our ability to provide comprehensive picture on future changes.</a:t>
            </a:r>
          </a:p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Can 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</a:rPr>
              <a:t>and do fisheries 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sector and policy makers use such uncertain information? </a:t>
            </a:r>
          </a:p>
          <a:p>
            <a:endParaRPr lang="en-GB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FF0000"/>
                </a:solidFill>
              </a:rPr>
              <a:t>We can provide them an alternative:</a:t>
            </a:r>
          </a:p>
          <a:p>
            <a:r>
              <a:rPr lang="en-GB" sz="2400" dirty="0">
                <a:solidFill>
                  <a:srgbClr val="002060"/>
                </a:solidFill>
              </a:rPr>
              <a:t>Climate variability and extremes also impact marine ecosystems</a:t>
            </a:r>
          </a:p>
          <a:p>
            <a:r>
              <a:rPr lang="en-GB" sz="2400" dirty="0">
                <a:solidFill>
                  <a:srgbClr val="002060"/>
                </a:solidFill>
              </a:rPr>
              <a:t>Our ability to predict climate on these time scales is advancing rapidly</a:t>
            </a:r>
          </a:p>
          <a:p>
            <a:r>
              <a:rPr lang="en-GB" sz="2400" dirty="0">
                <a:solidFill>
                  <a:srgbClr val="002060"/>
                </a:solidFill>
              </a:rPr>
              <a:t>Developing climate based outlooks of marine ecosystem changes on seasonal to several years can build understanding, confidence, and be of immediate use!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7A3ED4-6070-CD48-BBC8-A9D0CA73D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123" y="6188249"/>
            <a:ext cx="797744" cy="5318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9855954D-435B-A44B-9458-4C30843F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0374" y="6188249"/>
            <a:ext cx="5398047" cy="45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effectLst/>
                <a:latin typeface="+mn-lt"/>
                <a:ea typeface="Arial" panose="020B0604020202020204" pitchFamily="34" charset="0"/>
              </a:rPr>
              <a:t>TRIATLAS receives funding from the European Union's Horizon 2020 research and innovation programme under grant agreement no. 817578</a:t>
            </a:r>
            <a:r>
              <a:rPr lang="en-GB" sz="1600" dirty="0">
                <a:effectLst/>
                <a:latin typeface="+mn-lt"/>
                <a:ea typeface="Arial" panose="020B0604020202020204" pitchFamily="34" charset="0"/>
              </a:rPr>
              <a:t>.</a:t>
            </a:r>
            <a:r>
              <a:rPr lang="en-GB" sz="1600" dirty="0">
                <a:effectLst/>
                <a:latin typeface="+mn-lt"/>
                <a:ea typeface="Calibri"/>
              </a:rPr>
              <a:t> </a:t>
            </a:r>
            <a:endParaRPr lang="en-GB" sz="1600" dirty="0">
              <a:effectLst/>
              <a:latin typeface="+mn-lt"/>
              <a:ea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D9A1C0-AD8E-204C-8ED3-07F0EADBBBF2}"/>
              </a:ext>
            </a:extLst>
          </p:cNvPr>
          <p:cNvSpPr txBox="1"/>
          <p:nvPr/>
        </p:nvSpPr>
        <p:spPr>
          <a:xfrm>
            <a:off x="1607418" y="6233142"/>
            <a:ext cx="2412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https://</a:t>
            </a:r>
            <a:r>
              <a:rPr lang="en-GB" dirty="0" err="1">
                <a:solidFill>
                  <a:srgbClr val="0070C0"/>
                </a:solidFill>
              </a:rPr>
              <a:t>triatlas.w.uib.no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31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985EE-5D5E-BE42-B692-BB282FFDD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485"/>
            <a:ext cx="10515600" cy="686435"/>
          </a:xfrm>
        </p:spPr>
        <p:txBody>
          <a:bodyPr>
            <a:normAutofit/>
          </a:bodyPr>
          <a:lstStyle/>
          <a:p>
            <a:r>
              <a:rPr lang="en-GB" sz="3600" dirty="0"/>
              <a:t>Atlantic Niño can only be predicted at 2-months lead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D3BA75-6D68-1641-B754-BE7586D8B6C5}"/>
              </a:ext>
            </a:extLst>
          </p:cNvPr>
          <p:cNvSpPr txBox="1"/>
          <p:nvPr/>
        </p:nvSpPr>
        <p:spPr>
          <a:xfrm>
            <a:off x="5916580" y="5747685"/>
            <a:ext cx="4205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Richter et al. 2018, </a:t>
            </a:r>
            <a:r>
              <a:rPr lang="en-GB" dirty="0" err="1"/>
              <a:t>Prodhomme</a:t>
            </a:r>
            <a:r>
              <a:rPr lang="en-GB" dirty="0"/>
              <a:t> et al. 2016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30E6BC-F640-B542-B392-36759AB88C08}"/>
              </a:ext>
            </a:extLst>
          </p:cNvPr>
          <p:cNvSpPr txBox="1"/>
          <p:nvPr/>
        </p:nvSpPr>
        <p:spPr>
          <a:xfrm>
            <a:off x="3878604" y="1091587"/>
            <a:ext cx="388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Anomaly correlation skill Atlantic-3 SST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BAE87E-7A77-7E47-89A1-FB610796A1E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6" t="25098" r="11402" b="26588"/>
          <a:stretch/>
        </p:blipFill>
        <p:spPr bwMode="auto">
          <a:xfrm>
            <a:off x="1798339" y="1645586"/>
            <a:ext cx="8739668" cy="41020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456682-47D7-F941-B7F3-BB6E4C6ADF31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907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0E571-FA0E-4B40-BEDF-CA2EFE6F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051" y="211527"/>
            <a:ext cx="8490030" cy="1143000"/>
          </a:xfrm>
        </p:spPr>
        <p:txBody>
          <a:bodyPr>
            <a:normAutofit/>
          </a:bodyPr>
          <a:lstStyle/>
          <a:p>
            <a:r>
              <a:rPr lang="en-GB" sz="3200" dirty="0"/>
              <a:t>Climate prediction on multi-year timescales reaching useful skill levels in the Atlantic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B9A0959-2DFE-C444-8701-091267CFA5F8}"/>
              </a:ext>
            </a:extLst>
          </p:cNvPr>
          <p:cNvGrpSpPr/>
          <p:nvPr/>
        </p:nvGrpSpPr>
        <p:grpSpPr>
          <a:xfrm>
            <a:off x="2402784" y="1646320"/>
            <a:ext cx="7506533" cy="4447713"/>
            <a:chOff x="479393" y="1611236"/>
            <a:chExt cx="8234040" cy="48696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EF71B3D-FB44-DF48-A097-49FF18036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833" y="1611236"/>
              <a:ext cx="8229600" cy="42037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382A3B5-ED30-7C44-A28C-7168CC8C4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393" y="5814935"/>
              <a:ext cx="8229600" cy="665979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005F66E-D722-B249-8A1D-4D38B8EB65E8}"/>
              </a:ext>
            </a:extLst>
          </p:cNvPr>
          <p:cNvSpPr txBox="1"/>
          <p:nvPr/>
        </p:nvSpPr>
        <p:spPr>
          <a:xfrm>
            <a:off x="8416721" y="6389819"/>
            <a:ext cx="1848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Yeager et al.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4C45EC-7572-5A47-86A3-089F9B7E9EC0}"/>
              </a:ext>
            </a:extLst>
          </p:cNvPr>
          <p:cNvSpPr txBox="1"/>
          <p:nvPr/>
        </p:nvSpPr>
        <p:spPr>
          <a:xfrm>
            <a:off x="2351574" y="1441052"/>
            <a:ext cx="760490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Anomaly correlation skill in predicting sea surface temperature 3-7 years ahead</a:t>
            </a:r>
          </a:p>
          <a:p>
            <a:pPr algn="ctr"/>
            <a:r>
              <a:rPr lang="en-GB" dirty="0"/>
              <a:t>Model: CESM-DPLE, yearly reforecasts 1954-2015, 40 ensemble members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0DFE30-F9F8-D14D-B858-B11E70973AAB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5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4468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BB615C-48AB-B646-9588-90F4031CD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012" y="3739069"/>
            <a:ext cx="3298264" cy="21966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6F75AB-66AC-0147-9985-3A78EDE8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506" y="228804"/>
            <a:ext cx="8903240" cy="994172"/>
          </a:xfrm>
        </p:spPr>
        <p:txBody>
          <a:bodyPr>
            <a:normAutofit/>
          </a:bodyPr>
          <a:lstStyle/>
          <a:p>
            <a:r>
              <a:rPr lang="en-US" sz="2700" i="1" dirty="0"/>
              <a:t>Climate prediction can increase societies resilience </a:t>
            </a:r>
            <a:br>
              <a:rPr lang="en-US" sz="2700" i="1" dirty="0"/>
            </a:br>
            <a:r>
              <a:rPr lang="en-US" sz="2700" i="1" dirty="0"/>
              <a:t>and ability for sustainable development</a:t>
            </a:r>
            <a:endParaRPr lang="en-GB" sz="27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0C4A70-E951-B44F-A951-6CA6BFB9FF1A}"/>
              </a:ext>
            </a:extLst>
          </p:cNvPr>
          <p:cNvSpPr txBox="1"/>
          <p:nvPr/>
        </p:nvSpPr>
        <p:spPr>
          <a:xfrm>
            <a:off x="5188301" y="4399678"/>
            <a:ext cx="12529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Fink et al. 2010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8F388B-86AC-2041-8D44-1A1CFD90C144}"/>
              </a:ext>
            </a:extLst>
          </p:cNvPr>
          <p:cNvSpPr txBox="1"/>
          <p:nvPr/>
        </p:nvSpPr>
        <p:spPr>
          <a:xfrm>
            <a:off x="7528458" y="5658716"/>
            <a:ext cx="3002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>
                <a:solidFill>
                  <a:schemeClr val="bg1"/>
                </a:solidFill>
              </a:rPr>
              <a:t>Mauritania, 2012; Pablo </a:t>
            </a:r>
            <a:r>
              <a:rPr lang="nb-NO" sz="1200" err="1">
                <a:solidFill>
                  <a:schemeClr val="bg1"/>
                </a:solidFill>
              </a:rPr>
              <a:t>Tosco</a:t>
            </a:r>
            <a:r>
              <a:rPr lang="nb-NO" sz="1200">
                <a:solidFill>
                  <a:schemeClr val="bg1"/>
                </a:solidFill>
              </a:rPr>
              <a:t>/</a:t>
            </a:r>
            <a:r>
              <a:rPr lang="nb-NO" sz="1200" err="1">
                <a:solidFill>
                  <a:schemeClr val="bg1"/>
                </a:solidFill>
              </a:rPr>
              <a:t>Oxfam</a:t>
            </a:r>
            <a:endParaRPr lang="en-GB" sz="12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0FE416-63CB-BB46-B174-C06DFA91A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152" y="1920380"/>
            <a:ext cx="2621983" cy="1482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FA9ADBE-2628-9646-8710-3D355BFE3653}"/>
              </a:ext>
            </a:extLst>
          </p:cNvPr>
          <p:cNvSpPr/>
          <p:nvPr/>
        </p:nvSpPr>
        <p:spPr>
          <a:xfrm>
            <a:off x="7279895" y="4676679"/>
            <a:ext cx="312049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1350">
                <a:solidFill>
                  <a:schemeClr val="bg1"/>
                </a:solidFill>
                <a:latin typeface="Proxima Nova"/>
              </a:rPr>
              <a:t>2012 </a:t>
            </a:r>
            <a:r>
              <a:rPr lang="nb-NO" sz="1350" err="1">
                <a:solidFill>
                  <a:schemeClr val="bg1"/>
                </a:solidFill>
                <a:latin typeface="Proxima Nova"/>
              </a:rPr>
              <a:t>drought</a:t>
            </a:r>
            <a:endParaRPr lang="nb-NO" sz="1350">
              <a:solidFill>
                <a:schemeClr val="bg1"/>
              </a:solidFill>
              <a:latin typeface="Proxima Nova"/>
            </a:endParaRPr>
          </a:p>
          <a:p>
            <a:pPr algn="ctr"/>
            <a:r>
              <a:rPr lang="nb-NO" sz="1350">
                <a:solidFill>
                  <a:schemeClr val="bg1"/>
                </a:solidFill>
                <a:latin typeface="Proxima Nova"/>
              </a:rPr>
              <a:t>18 million </a:t>
            </a:r>
            <a:r>
              <a:rPr lang="nb-NO" sz="1350" err="1">
                <a:solidFill>
                  <a:schemeClr val="bg1"/>
                </a:solidFill>
                <a:latin typeface="Proxima Nova"/>
              </a:rPr>
              <a:t>affected</a:t>
            </a:r>
            <a:r>
              <a:rPr lang="nb-NO" sz="1350">
                <a:solidFill>
                  <a:schemeClr val="bg1"/>
                </a:solidFill>
                <a:latin typeface="Proxima Nova"/>
              </a:rPr>
              <a:t> </a:t>
            </a:r>
            <a:r>
              <a:rPr lang="nb-NO" sz="1350" err="1">
                <a:solidFill>
                  <a:schemeClr val="bg1"/>
                </a:solidFill>
                <a:latin typeface="Proxima Nova"/>
              </a:rPr>
              <a:t>across</a:t>
            </a:r>
            <a:r>
              <a:rPr lang="nb-NO" sz="1350">
                <a:solidFill>
                  <a:schemeClr val="bg1"/>
                </a:solidFill>
                <a:latin typeface="Proxima Nova"/>
              </a:rPr>
              <a:t> </a:t>
            </a:r>
            <a:r>
              <a:rPr lang="nb-NO" sz="1350" err="1">
                <a:solidFill>
                  <a:schemeClr val="bg1"/>
                </a:solidFill>
                <a:latin typeface="Proxima Nova"/>
              </a:rPr>
              <a:t>the</a:t>
            </a:r>
            <a:r>
              <a:rPr lang="nb-NO" sz="1350">
                <a:solidFill>
                  <a:schemeClr val="bg1"/>
                </a:solidFill>
                <a:latin typeface="Proxima Nova"/>
              </a:rPr>
              <a:t> Sahel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72D2F9-7428-5F44-B9AE-481CCB290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070" y="2835243"/>
            <a:ext cx="4808237" cy="2384249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30908D05-7D84-F04E-A473-C02748E72494}"/>
              </a:ext>
            </a:extLst>
          </p:cNvPr>
          <p:cNvGrpSpPr/>
          <p:nvPr/>
        </p:nvGrpSpPr>
        <p:grpSpPr>
          <a:xfrm>
            <a:off x="4516949" y="1669583"/>
            <a:ext cx="5701733" cy="3030117"/>
            <a:chOff x="3971345" y="1083109"/>
            <a:chExt cx="7602311" cy="404015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F3582E4-E022-2148-B80D-F3194B10A739}"/>
                </a:ext>
              </a:extLst>
            </p:cNvPr>
            <p:cNvGrpSpPr/>
            <p:nvPr/>
          </p:nvGrpSpPr>
          <p:grpSpPr>
            <a:xfrm>
              <a:off x="5611528" y="1083109"/>
              <a:ext cx="5962128" cy="2616617"/>
              <a:chOff x="5611528" y="1083109"/>
              <a:chExt cx="5962128" cy="2616617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75EAB82-8F44-0C4A-BA3C-9E962CF6E9B6}"/>
                  </a:ext>
                </a:extLst>
              </p:cNvPr>
              <p:cNvSpPr/>
              <p:nvPr/>
            </p:nvSpPr>
            <p:spPr>
              <a:xfrm>
                <a:off x="5611528" y="1083109"/>
                <a:ext cx="5962128" cy="26166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A7D0600-60E1-2242-B535-6C87B74723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89948" y="1311176"/>
                <a:ext cx="5842785" cy="2188858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3CFF8DF-4AF7-FA42-82E5-07449274E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43282" y="3457301"/>
                <a:ext cx="5259563" cy="242425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080D6A-818A-084B-A61D-D8149650D80D}"/>
                  </a:ext>
                </a:extLst>
              </p:cNvPr>
              <p:cNvSpPr txBox="1"/>
              <p:nvPr/>
            </p:nvSpPr>
            <p:spPr>
              <a:xfrm>
                <a:off x="6243283" y="1083109"/>
                <a:ext cx="4442755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350"/>
                  <a:t>Predictions of Sahel rainfall, 2-5 years ahead 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185E309-1AF4-CD4E-9E17-E0FF14FDB078}"/>
                  </a:ext>
                </a:extLst>
              </p:cNvPr>
              <p:cNvSpPr txBox="1"/>
              <p:nvPr/>
            </p:nvSpPr>
            <p:spPr>
              <a:xfrm>
                <a:off x="9165328" y="3051431"/>
                <a:ext cx="1865041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350"/>
                  <a:t>Sheen et al. 2017</a:t>
                </a:r>
              </a:p>
            </p:txBody>
          </p: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B49E3FF-A690-5343-9F60-42B4ECB01C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71345" y="1516038"/>
              <a:ext cx="2522820" cy="15890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C1BE96B-B6DF-2649-A197-181C08F0DA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72585" y="3426523"/>
              <a:ext cx="4930260" cy="166604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246C92F-691F-A247-B721-AD8CB21088A4}"/>
                </a:ext>
              </a:extLst>
            </p:cNvPr>
            <p:cNvSpPr/>
            <p:nvPr/>
          </p:nvSpPr>
          <p:spPr>
            <a:xfrm>
              <a:off x="3971345" y="3135780"/>
              <a:ext cx="2562030" cy="1987485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4213D11-E66C-E241-A102-F5860960A6FF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7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47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61FE1-15B3-0B48-B29D-1C0B3158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772" y="2702529"/>
            <a:ext cx="9670883" cy="1143000"/>
          </a:xfrm>
        </p:spPr>
        <p:txBody>
          <a:bodyPr/>
          <a:lstStyle/>
          <a:p>
            <a:r>
              <a:rPr lang="en-GB" dirty="0"/>
              <a:t>Examples of marine ecosystem shifts in the tropical Atlantic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B92709-63AB-AF44-8667-92F5865B58B4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2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56437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2972"/>
            <a:ext cx="8229600" cy="755473"/>
          </a:xfrm>
        </p:spPr>
        <p:txBody>
          <a:bodyPr>
            <a:normAutofit/>
          </a:bodyPr>
          <a:lstStyle/>
          <a:p>
            <a:r>
              <a:rPr lang="en-GB" sz="3600"/>
              <a:t>Climate and Ecosystems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5056" y="818445"/>
            <a:ext cx="8621888" cy="4827941"/>
          </a:xfrm>
        </p:spPr>
        <p:txBody>
          <a:bodyPr/>
          <a:lstStyle/>
          <a:p>
            <a:r>
              <a:rPr lang="en-GB" sz="2800"/>
              <a:t>The complexity of marine-ecosystems makes it difficult to assess climate variability impacts</a:t>
            </a:r>
          </a:p>
          <a:p>
            <a:r>
              <a:rPr lang="en-GB" sz="2800"/>
              <a:t>As adults, small pelagic fish can swim to counter changes in their environment</a:t>
            </a:r>
          </a:p>
          <a:p>
            <a:r>
              <a:rPr lang="en-GB" sz="2800"/>
              <a:t>Two examples of this are given for Sardinella in the North and South Eastern Atlantic</a:t>
            </a:r>
          </a:p>
          <a:p>
            <a:r>
              <a:rPr lang="en-GB" sz="2800"/>
              <a:t>Data from Norwegian funded EAF Nansen Program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5" name="Picture 2" descr="C:\Users\Barradas\Desktop\CLUSL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9" b="28000"/>
          <a:stretch>
            <a:fillRect/>
          </a:stretch>
        </p:blipFill>
        <p:spPr bwMode="auto">
          <a:xfrm>
            <a:off x="2117124" y="4569662"/>
            <a:ext cx="4632220" cy="185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nansen_with_logos.png">
            <a:extLst>
              <a:ext uri="{FF2B5EF4-FFF2-40B4-BE49-F238E27FC236}">
                <a16:creationId xmlns:a16="http://schemas.microsoft.com/office/drawing/2014/main" id="{563A10E8-E066-B249-A3F3-8648CD6D6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078" y="4352342"/>
            <a:ext cx="2744798" cy="229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9FF972-D0D7-0C4A-9B3E-C6C6F07AE4FB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4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5104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9C8E3-690E-FD4E-802E-E728B345F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98" y="354893"/>
            <a:ext cx="11469375" cy="674403"/>
          </a:xfrm>
        </p:spPr>
        <p:txBody>
          <a:bodyPr>
            <a:noAutofit/>
          </a:bodyPr>
          <a:lstStyle/>
          <a:p>
            <a:pPr algn="ctr"/>
            <a:r>
              <a:rPr lang="en-GB" sz="3200" dirty="0"/>
              <a:t>West Africa: Sardinella shift northward because of long-term oceanic warming – Climate change and climate variability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B51F05-D9BB-AA4A-A70B-E07E8CE89F55}"/>
              </a:ext>
            </a:extLst>
          </p:cNvPr>
          <p:cNvSpPr txBox="1"/>
          <p:nvPr/>
        </p:nvSpPr>
        <p:spPr>
          <a:xfrm>
            <a:off x="1392696" y="1147351"/>
            <a:ext cx="8855709" cy="707858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ctr"/>
            <a:r>
              <a:rPr lang="en-AU" sz="2000" dirty="0"/>
              <a:t>Acoustic survey data show northward migration of </a:t>
            </a:r>
            <a:r>
              <a:rPr lang="en-AU" sz="2000" i="1" dirty="0" err="1"/>
              <a:t>Sardinella</a:t>
            </a:r>
            <a:r>
              <a:rPr lang="en-AU" sz="2000" i="1" dirty="0"/>
              <a:t> </a:t>
            </a:r>
            <a:r>
              <a:rPr lang="en-AU" sz="2000" i="1" dirty="0" err="1"/>
              <a:t>aurita</a:t>
            </a:r>
            <a:r>
              <a:rPr lang="en-AU" sz="2000" i="1" dirty="0"/>
              <a:t> </a:t>
            </a:r>
          </a:p>
          <a:p>
            <a:pPr algn="ctr"/>
            <a:r>
              <a:rPr lang="en-AU" sz="2000" dirty="0"/>
              <a:t>Data from RV Dr </a:t>
            </a:r>
            <a:r>
              <a:rPr lang="en-AU" sz="2000" dirty="0" err="1"/>
              <a:t>Fridtjof</a:t>
            </a:r>
            <a:r>
              <a:rPr lang="en-AU" sz="2000" dirty="0"/>
              <a:t> Nansen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CE67EF-ED7C-4546-8D81-BEA7FB35CE00}"/>
              </a:ext>
            </a:extLst>
          </p:cNvPr>
          <p:cNvSpPr txBox="1"/>
          <p:nvPr/>
        </p:nvSpPr>
        <p:spPr>
          <a:xfrm>
            <a:off x="8823746" y="2173185"/>
            <a:ext cx="2493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/>
              <a:t>Sarre</a:t>
            </a:r>
            <a:r>
              <a:rPr lang="en-GB" sz="2000" dirty="0"/>
              <a:t> et al., submitted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F922EC-2EA2-6B4F-B5AE-EA1CF8964256}"/>
              </a:ext>
            </a:extLst>
          </p:cNvPr>
          <p:cNvSpPr txBox="1"/>
          <p:nvPr/>
        </p:nvSpPr>
        <p:spPr>
          <a:xfrm>
            <a:off x="9429641" y="5759180"/>
            <a:ext cx="2882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www.preface-project.eu</a:t>
            </a:r>
            <a:r>
              <a:rPr lang="en-GB" sz="2000" dirty="0">
                <a:solidFill>
                  <a:srgbClr val="0070C0"/>
                </a:solidFill>
              </a:rPr>
              <a:t>   </a:t>
            </a:r>
          </a:p>
        </p:txBody>
      </p:sp>
      <p:pic>
        <p:nvPicPr>
          <p:cNvPr id="12" name="Picture 11" descr="PastedGraphic-2.tiff">
            <a:extLst>
              <a:ext uri="{FF2B5EF4-FFF2-40B4-BE49-F238E27FC236}">
                <a16:creationId xmlns:a16="http://schemas.microsoft.com/office/drawing/2014/main" id="{E8BAF1BC-945D-1C46-9C69-0E0A00C13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405" y="4726174"/>
            <a:ext cx="925775" cy="925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8E736D-C008-F348-BD6B-64F1AC6C5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245" y="1973264"/>
            <a:ext cx="5728360" cy="44366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2BA14D-4B0C-2D4C-9599-A1FB84F26C6D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5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02193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133D21-407F-9846-A659-DC42C263ECEB}"/>
              </a:ext>
            </a:extLst>
          </p:cNvPr>
          <p:cNvSpPr/>
          <p:nvPr/>
        </p:nvSpPr>
        <p:spPr>
          <a:xfrm>
            <a:off x="1536192" y="1396142"/>
            <a:ext cx="9113264" cy="4931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736" y="92076"/>
            <a:ext cx="8963056" cy="1143000"/>
          </a:xfrm>
        </p:spPr>
        <p:txBody>
          <a:bodyPr>
            <a:normAutofit/>
          </a:bodyPr>
          <a:lstStyle/>
          <a:p>
            <a:r>
              <a:rPr lang="en-US" sz="3600" err="1"/>
              <a:t>Sardinella</a:t>
            </a:r>
            <a:r>
              <a:rPr lang="en-US" sz="3600"/>
              <a:t> biomass increase and Sea Surface Temperature along the Angolan Coast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9246" y="1457101"/>
            <a:ext cx="7276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Acoustically determined </a:t>
            </a:r>
            <a:r>
              <a:rPr lang="en-US" sz="2000" b="1"/>
              <a:t>biomass </a:t>
            </a:r>
            <a:r>
              <a:rPr lang="en-US" sz="2000" b="1" i="1"/>
              <a:t>of </a:t>
            </a:r>
            <a:r>
              <a:rPr lang="en-US" sz="2000" b="1" i="1" err="1"/>
              <a:t>Sardinella</a:t>
            </a:r>
            <a:r>
              <a:rPr lang="en-US" sz="2000" b="1" i="1"/>
              <a:t> spp. </a:t>
            </a:r>
            <a:r>
              <a:rPr lang="en-US" sz="2000"/>
              <a:t>(solid black line) </a:t>
            </a:r>
            <a:br>
              <a:rPr lang="en-US" sz="2000"/>
            </a:br>
            <a:r>
              <a:rPr lang="en-US" sz="2000" b="1">
                <a:solidFill>
                  <a:srgbClr val="FF0000"/>
                </a:solidFill>
              </a:rPr>
              <a:t>Satellite-derived SST </a:t>
            </a:r>
            <a:r>
              <a:rPr lang="en-US" sz="2000"/>
              <a:t>from the Angolan coast (in the background)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635570" y="2088028"/>
            <a:ext cx="8965119" cy="3699567"/>
            <a:chOff x="-22543" y="1948327"/>
            <a:chExt cx="9003969" cy="3699567"/>
          </a:xfrm>
          <a:solidFill>
            <a:schemeClr val="bg1"/>
          </a:solidFill>
        </p:grpSpPr>
        <p:pic>
          <p:nvPicPr>
            <p:cNvPr id="7" name="Picture 6" descr="biomass_evolution_vs_sst_better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1" y="2120293"/>
              <a:ext cx="8369300" cy="3272569"/>
            </a:xfrm>
            <a:prstGeom prst="rect">
              <a:avLst/>
            </a:prstGeom>
            <a:grpFill/>
          </p:spPr>
        </p:pic>
        <p:sp>
          <p:nvSpPr>
            <p:cNvPr id="9" name="TextBox 8"/>
            <p:cNvSpPr txBox="1"/>
            <p:nvPr/>
          </p:nvSpPr>
          <p:spPr>
            <a:xfrm>
              <a:off x="-22543" y="2320936"/>
              <a:ext cx="494577" cy="2460674"/>
            </a:xfrm>
            <a:prstGeom prst="rect">
              <a:avLst/>
            </a:prstGeom>
            <a:grp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vert="vert270" wrap="none" rtlCol="0">
              <a:spAutoFit/>
            </a:bodyPr>
            <a:lstStyle/>
            <a:p>
              <a:r>
                <a:rPr lang="en-US" sz="2000"/>
                <a:t>Biomass (</a:t>
              </a:r>
              <a:r>
                <a:rPr lang="en-US" sz="2000" err="1"/>
                <a:t>tonnes</a:t>
              </a:r>
              <a:r>
                <a:rPr lang="en-US" sz="2000"/>
                <a:t> x 10</a:t>
              </a:r>
              <a:r>
                <a:rPr lang="en-US" sz="2000" baseline="30000"/>
                <a:t>3</a:t>
              </a:r>
              <a:r>
                <a:rPr lang="en-US" sz="2000"/>
                <a:t>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0313" y="2011827"/>
              <a:ext cx="600645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1200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17760" y="2606788"/>
              <a:ext cx="463666" cy="1823576"/>
            </a:xfrm>
            <a:prstGeom prst="rect">
              <a:avLst/>
            </a:prstGeom>
            <a:grpFill/>
          </p:spPr>
          <p:txBody>
            <a:bodyPr vert="vert"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SST anomalies (°C)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370331" y="1948327"/>
              <a:ext cx="30166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370331" y="4673144"/>
              <a:ext cx="37233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-2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267200" y="5278562"/>
              <a:ext cx="60305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/>
                <a:t>Year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64758" y="5017696"/>
              <a:ext cx="65264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/>
                <a:t>1996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79588" y="5043096"/>
              <a:ext cx="65264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/>
                <a:t>2014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5694661" y="580836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err="1"/>
              <a:t>Sangolay</a:t>
            </a:r>
            <a:r>
              <a:rPr lang="en-US"/>
              <a:t>, </a:t>
            </a:r>
            <a:r>
              <a:rPr lang="en-US" err="1"/>
              <a:t>B.B,Barradas</a:t>
            </a:r>
            <a:r>
              <a:rPr lang="en-US"/>
              <a:t> A and M. </a:t>
            </a:r>
            <a:r>
              <a:rPr lang="en-US" err="1"/>
              <a:t>Ostrowski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7465B9-126E-EC42-81CC-FBF48D84CA1F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08348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1985B2E-4B0D-CA4A-B2AF-E19FC4AEC988}"/>
              </a:ext>
            </a:extLst>
          </p:cNvPr>
          <p:cNvSpPr/>
          <p:nvPr/>
        </p:nvSpPr>
        <p:spPr>
          <a:xfrm>
            <a:off x="3117355" y="4009148"/>
            <a:ext cx="4350244" cy="2741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 descr="UV_montlyclima 07-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395" y="4013888"/>
            <a:ext cx="2109205" cy="2737045"/>
          </a:xfrm>
          <a:prstGeom prst="rect">
            <a:avLst/>
          </a:prstGeom>
        </p:spPr>
      </p:pic>
      <p:pic>
        <p:nvPicPr>
          <p:cNvPr id="43" name="Picture 42" descr="UV_montlyclima 02-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355" y="4013888"/>
            <a:ext cx="2047788" cy="27004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354784" y="5888848"/>
            <a:ext cx="3835171" cy="371309"/>
            <a:chOff x="1265636" y="6224169"/>
            <a:chExt cx="3142148" cy="288150"/>
          </a:xfrm>
        </p:grpSpPr>
        <p:sp>
          <p:nvSpPr>
            <p:cNvPr id="23" name="TextBox 22"/>
            <p:cNvSpPr txBox="1"/>
            <p:nvPr/>
          </p:nvSpPr>
          <p:spPr>
            <a:xfrm>
              <a:off x="1265636" y="6225703"/>
              <a:ext cx="1316032" cy="286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b="1">
                  <a:solidFill>
                    <a:prstClr val="black"/>
                  </a:solidFill>
                  <a:latin typeface="Calibri"/>
                </a:rPr>
                <a:t>Feb – Mar (D1)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64704" y="6224169"/>
              <a:ext cx="1243080" cy="286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b="1">
                  <a:solidFill>
                    <a:prstClr val="black"/>
                  </a:solidFill>
                  <a:latin typeface="Calibri"/>
                </a:rPr>
                <a:t>May-Aug (U1)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628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Circulation and biomass distribution. </a:t>
            </a:r>
            <a:br>
              <a:rPr lang="en-US" sz="3200" dirty="0"/>
            </a:br>
            <a:r>
              <a:rPr lang="en-US" sz="3200" dirty="0"/>
              <a:t>Seasonal migrations of sardinella in Angolan waters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23986" y="1663423"/>
            <a:ext cx="44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D1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114FBF2-C0C3-134E-85EB-A9769BEED856}"/>
              </a:ext>
            </a:extLst>
          </p:cNvPr>
          <p:cNvGrpSpPr/>
          <p:nvPr/>
        </p:nvGrpSpPr>
        <p:grpSpPr>
          <a:xfrm>
            <a:off x="1524001" y="1146839"/>
            <a:ext cx="9143999" cy="2788167"/>
            <a:chOff x="0" y="1220980"/>
            <a:chExt cx="9143999" cy="278816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01C46D1-D296-5A44-AD0A-39F2257A4310}"/>
                </a:ext>
              </a:extLst>
            </p:cNvPr>
            <p:cNvGrpSpPr/>
            <p:nvPr/>
          </p:nvGrpSpPr>
          <p:grpSpPr>
            <a:xfrm>
              <a:off x="0" y="1220980"/>
              <a:ext cx="9143999" cy="2788167"/>
              <a:chOff x="0" y="1220980"/>
              <a:chExt cx="9143999" cy="2788167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E9B49F3-1DD2-F04F-84A4-ACD15EB76725}"/>
                  </a:ext>
                </a:extLst>
              </p:cNvPr>
              <p:cNvSpPr/>
              <p:nvPr/>
            </p:nvSpPr>
            <p:spPr>
              <a:xfrm>
                <a:off x="481913" y="1220980"/>
                <a:ext cx="7947525" cy="27881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" name="Picture 3" descr="rel_biomass_1994-1998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9896" y="1666681"/>
                <a:ext cx="7485307" cy="2283019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0" y="1220980"/>
                <a:ext cx="91439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>
                  <a:defRPr/>
                </a:pPr>
                <a:r>
                  <a:rPr lang="en-US" sz="2000">
                    <a:latin typeface="Calibri"/>
                  </a:rPr>
                  <a:t>Proportion of biomass in the Northern versus Central region (1994-1998) 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714562" y="1550535"/>
                <a:ext cx="53564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en-GB">
                    <a:solidFill>
                      <a:prstClr val="black"/>
                    </a:solidFill>
                    <a:latin typeface="Calibri"/>
                  </a:rPr>
                  <a:t>100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836621" y="3241587"/>
                <a:ext cx="3016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defTabSz="457200">
                  <a:defRPr/>
                </a:pPr>
                <a:r>
                  <a:rPr lang="en-GB">
                    <a:solidFill>
                      <a:prstClr val="black"/>
                    </a:solidFill>
                    <a:latin typeface="Calibri"/>
                  </a:rPr>
                  <a:t>0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352752" y="1663423"/>
              <a:ext cx="443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D1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29473" y="1663423"/>
              <a:ext cx="44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U1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39038" y="1663423"/>
              <a:ext cx="443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D1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50214" y="1663423"/>
              <a:ext cx="44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U1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15997" y="1663423"/>
              <a:ext cx="443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D1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99943" y="1663423"/>
              <a:ext cx="44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U1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80516" y="1663423"/>
              <a:ext cx="44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U1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62458" y="1663423"/>
              <a:ext cx="443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D1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557111" y="1663423"/>
              <a:ext cx="44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U1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26867" y="2329360"/>
              <a:ext cx="6848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</a:rPr>
                <a:t>No data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78830" y="3549134"/>
              <a:ext cx="664797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       1994                    1995                 1996                 1997                  1998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112440" y="401388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Surface currents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3404211" y="4789314"/>
            <a:ext cx="1174612" cy="0"/>
          </a:xfrm>
          <a:prstGeom prst="line">
            <a:avLst/>
          </a:prstGeom>
          <a:ln w="38100" cmpd="sng">
            <a:solidFill>
              <a:srgbClr val="000000">
                <a:alpha val="76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77977" y="4751214"/>
            <a:ext cx="1174612" cy="0"/>
          </a:xfrm>
          <a:prstGeom prst="line">
            <a:avLst/>
          </a:prstGeom>
          <a:ln w="38100" cmpd="sng">
            <a:solidFill>
              <a:srgbClr val="000000">
                <a:alpha val="76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677978" y="5157614"/>
            <a:ext cx="1349729" cy="0"/>
          </a:xfrm>
          <a:prstGeom prst="line">
            <a:avLst/>
          </a:prstGeom>
          <a:ln w="38100" cmpd="sng">
            <a:solidFill>
              <a:srgbClr val="000000">
                <a:alpha val="76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387736" y="5157614"/>
            <a:ext cx="1349729" cy="0"/>
          </a:xfrm>
          <a:prstGeom prst="line">
            <a:avLst/>
          </a:prstGeom>
          <a:ln w="38100" cmpd="sng">
            <a:solidFill>
              <a:srgbClr val="000000">
                <a:alpha val="76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677978" y="5703714"/>
            <a:ext cx="1349729" cy="0"/>
          </a:xfrm>
          <a:prstGeom prst="line">
            <a:avLst/>
          </a:prstGeom>
          <a:ln w="38100" cmpd="sng">
            <a:solidFill>
              <a:srgbClr val="000000">
                <a:alpha val="76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391512" y="5717828"/>
            <a:ext cx="1349729" cy="0"/>
          </a:xfrm>
          <a:prstGeom prst="line">
            <a:avLst/>
          </a:prstGeom>
          <a:ln w="38100" cmpd="sng">
            <a:solidFill>
              <a:srgbClr val="000000">
                <a:alpha val="76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478938" y="4800084"/>
            <a:ext cx="170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dirty="0">
                <a:latin typeface="Calibri"/>
              </a:rPr>
              <a:t>Northern region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564859" y="5245482"/>
            <a:ext cx="151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dirty="0">
                <a:latin typeface="Calibri"/>
              </a:rPr>
              <a:t>Central region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44796" y="4198554"/>
            <a:ext cx="3412793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latin typeface="Calibri"/>
              </a:rPr>
              <a:t>Downwelling (D1) = FEB-MAR</a:t>
            </a:r>
          </a:p>
          <a:p>
            <a:pPr defTabSz="457200">
              <a:defRPr/>
            </a:pPr>
            <a:r>
              <a:rPr lang="en-US" dirty="0">
                <a:latin typeface="Calibri"/>
              </a:rPr>
              <a:t>Upwelling (U1) = MAY-AUG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4026562" y="4751214"/>
            <a:ext cx="424669" cy="863600"/>
            <a:chOff x="1376281" y="4001953"/>
            <a:chExt cx="324993" cy="585588"/>
          </a:xfrm>
        </p:grpSpPr>
        <p:cxnSp>
          <p:nvCxnSpPr>
            <p:cNvPr id="50" name="Straight Arrow Connector 49"/>
            <p:cNvCxnSpPr/>
            <p:nvPr/>
          </p:nvCxnSpPr>
          <p:spPr>
            <a:xfrm>
              <a:off x="1376281" y="4024792"/>
              <a:ext cx="324993" cy="562749"/>
            </a:xfrm>
            <a:prstGeom prst="straightConnector1">
              <a:avLst/>
            </a:prstGeom>
            <a:ln w="44450">
              <a:solidFill>
                <a:schemeClr val="accent6">
                  <a:lumMod val="20000"/>
                  <a:lumOff val="8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376281" y="4001953"/>
              <a:ext cx="150625" cy="272357"/>
            </a:xfrm>
            <a:prstGeom prst="line">
              <a:avLst/>
            </a:prstGeom>
            <a:ln w="53975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6323943" y="4716171"/>
            <a:ext cx="449763" cy="808751"/>
            <a:chOff x="3623355" y="3255993"/>
            <a:chExt cx="258612" cy="498974"/>
          </a:xfrm>
        </p:grpSpPr>
        <p:cxnSp>
          <p:nvCxnSpPr>
            <p:cNvPr id="53" name="Straight Arrow Connector 52"/>
            <p:cNvCxnSpPr/>
            <p:nvPr/>
          </p:nvCxnSpPr>
          <p:spPr>
            <a:xfrm flipH="1" flipV="1">
              <a:off x="3623355" y="3255993"/>
              <a:ext cx="258612" cy="498974"/>
            </a:xfrm>
            <a:prstGeom prst="straightConnector1">
              <a:avLst/>
            </a:prstGeom>
            <a:ln w="44450">
              <a:solidFill>
                <a:schemeClr val="accent5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 flipV="1">
              <a:off x="3623355" y="3255994"/>
              <a:ext cx="137320" cy="252456"/>
            </a:xfrm>
            <a:prstGeom prst="straightConnector1">
              <a:avLst/>
            </a:prstGeom>
            <a:ln w="44450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/>
          <p:cNvSpPr txBox="1"/>
          <p:nvPr/>
        </p:nvSpPr>
        <p:spPr>
          <a:xfrm>
            <a:off x="8092425" y="5152874"/>
            <a:ext cx="2483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GB" sz="2000" dirty="0">
                <a:latin typeface="Calibri"/>
              </a:rPr>
              <a:t>Courtesy: </a:t>
            </a:r>
          </a:p>
          <a:p>
            <a:pPr defTabSz="457200">
              <a:defRPr/>
            </a:pPr>
            <a:r>
              <a:rPr lang="en-GB" sz="2000" dirty="0">
                <a:latin typeface="Calibri"/>
              </a:rPr>
              <a:t>Ostrowski &amp; </a:t>
            </a:r>
            <a:r>
              <a:rPr lang="en-GB" sz="2000" dirty="0" err="1">
                <a:latin typeface="Calibri"/>
              </a:rPr>
              <a:t>Barradas</a:t>
            </a:r>
            <a:r>
              <a:rPr lang="en-GB" sz="2000" dirty="0">
                <a:latin typeface="Calibri"/>
              </a:rPr>
              <a:t>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A70B263-89CF-5E45-B1BB-080B9C476F7F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5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74390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1985B2E-4B0D-CA4A-B2AF-E19FC4AEC988}"/>
              </a:ext>
            </a:extLst>
          </p:cNvPr>
          <p:cNvSpPr/>
          <p:nvPr/>
        </p:nvSpPr>
        <p:spPr>
          <a:xfrm>
            <a:off x="3117355" y="4009148"/>
            <a:ext cx="4350244" cy="2741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4" name="Picture 63" descr="UV_weekly 1997-02-15.jpg">
            <a:extLst>
              <a:ext uri="{FF2B5EF4-FFF2-40B4-BE49-F238E27FC236}">
                <a16:creationId xmlns:a16="http://schemas.microsoft.com/office/drawing/2014/main" id="{E95B62FB-8FE0-DC44-AD2D-B195319A9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54" y="4004962"/>
            <a:ext cx="2092946" cy="2700639"/>
          </a:xfrm>
          <a:prstGeom prst="rect">
            <a:avLst/>
          </a:prstGeom>
        </p:spPr>
      </p:pic>
      <p:pic>
        <p:nvPicPr>
          <p:cNvPr id="63" name="Picture 62" descr="UV_weekly 1995-02-15.jpg">
            <a:extLst>
              <a:ext uri="{FF2B5EF4-FFF2-40B4-BE49-F238E27FC236}">
                <a16:creationId xmlns:a16="http://schemas.microsoft.com/office/drawing/2014/main" id="{87AA51F0-2F6A-4146-BF08-8E16D7B42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10" y="3978769"/>
            <a:ext cx="2092945" cy="270063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354784" y="5888848"/>
            <a:ext cx="3364811" cy="371309"/>
            <a:chOff x="1265636" y="6224169"/>
            <a:chExt cx="2756783" cy="288150"/>
          </a:xfrm>
        </p:grpSpPr>
        <p:sp>
          <p:nvSpPr>
            <p:cNvPr id="23" name="TextBox 22"/>
            <p:cNvSpPr txBox="1"/>
            <p:nvPr/>
          </p:nvSpPr>
          <p:spPr>
            <a:xfrm>
              <a:off x="1265636" y="6225703"/>
              <a:ext cx="857715" cy="286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b="1">
                  <a:solidFill>
                    <a:prstClr val="black"/>
                  </a:solidFill>
                  <a:latin typeface="Calibri"/>
                </a:rPr>
                <a:t>Feb 1995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64704" y="6224169"/>
              <a:ext cx="857715" cy="286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b="1">
                  <a:solidFill>
                    <a:prstClr val="black"/>
                  </a:solidFill>
                  <a:latin typeface="Calibri"/>
                </a:rPr>
                <a:t>Feb 1997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628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Interannual migrations of sardinella in </a:t>
            </a:r>
            <a:br>
              <a:rPr lang="en-US" sz="3200" dirty="0"/>
            </a:br>
            <a:r>
              <a:rPr lang="en-US" sz="3200" dirty="0"/>
              <a:t>Angolan waters. Potential for prediction?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23986" y="1663423"/>
            <a:ext cx="44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D1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114FBF2-C0C3-134E-85EB-A9769BEED856}"/>
              </a:ext>
            </a:extLst>
          </p:cNvPr>
          <p:cNvGrpSpPr/>
          <p:nvPr/>
        </p:nvGrpSpPr>
        <p:grpSpPr>
          <a:xfrm>
            <a:off x="1524001" y="1146839"/>
            <a:ext cx="9143999" cy="2788167"/>
            <a:chOff x="0" y="1220980"/>
            <a:chExt cx="9143999" cy="278816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01C46D1-D296-5A44-AD0A-39F2257A4310}"/>
                </a:ext>
              </a:extLst>
            </p:cNvPr>
            <p:cNvGrpSpPr/>
            <p:nvPr/>
          </p:nvGrpSpPr>
          <p:grpSpPr>
            <a:xfrm>
              <a:off x="0" y="1220980"/>
              <a:ext cx="9143999" cy="2788167"/>
              <a:chOff x="0" y="1220980"/>
              <a:chExt cx="9143999" cy="2788167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E9B49F3-1DD2-F04F-84A4-ACD15EB76725}"/>
                  </a:ext>
                </a:extLst>
              </p:cNvPr>
              <p:cNvSpPr/>
              <p:nvPr/>
            </p:nvSpPr>
            <p:spPr>
              <a:xfrm>
                <a:off x="481913" y="1220980"/>
                <a:ext cx="7947525" cy="27881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" name="Picture 3" descr="rel_biomass_1994-1998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9896" y="1666681"/>
                <a:ext cx="7485307" cy="2283019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0" y="1220980"/>
                <a:ext cx="91439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>
                  <a:defRPr/>
                </a:pPr>
                <a:r>
                  <a:rPr lang="en-US" sz="2000">
                    <a:latin typeface="Calibri"/>
                  </a:rPr>
                  <a:t>Proportion of biomass in the Northern versus Central region (1994-1998) 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714562" y="1550535"/>
                <a:ext cx="53564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en-GB">
                    <a:solidFill>
                      <a:prstClr val="black"/>
                    </a:solidFill>
                    <a:latin typeface="Calibri"/>
                  </a:rPr>
                  <a:t>100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836621" y="3241587"/>
                <a:ext cx="3016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defTabSz="457200">
                  <a:defRPr/>
                </a:pPr>
                <a:r>
                  <a:rPr lang="en-GB">
                    <a:solidFill>
                      <a:prstClr val="black"/>
                    </a:solidFill>
                    <a:latin typeface="Calibri"/>
                  </a:rPr>
                  <a:t>0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352752" y="1663423"/>
              <a:ext cx="443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D1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29473" y="1663423"/>
              <a:ext cx="44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U1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39038" y="1663423"/>
              <a:ext cx="443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D1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50214" y="1663423"/>
              <a:ext cx="44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U1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15997" y="1663423"/>
              <a:ext cx="443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D1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99943" y="1663423"/>
              <a:ext cx="44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U1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80516" y="1663423"/>
              <a:ext cx="44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U1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62458" y="1663423"/>
              <a:ext cx="443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D1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557111" y="1663423"/>
              <a:ext cx="44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U1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26867" y="2329360"/>
              <a:ext cx="6848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</a:rPr>
                <a:t>No data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78830" y="3549134"/>
              <a:ext cx="664797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       1994                    1995                 1996                 1997                  1998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112440" y="401388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Surface currents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3404211" y="4789314"/>
            <a:ext cx="1174612" cy="0"/>
          </a:xfrm>
          <a:prstGeom prst="line">
            <a:avLst/>
          </a:prstGeom>
          <a:ln w="38100" cmpd="sng">
            <a:solidFill>
              <a:srgbClr val="000000">
                <a:alpha val="76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77977" y="4751214"/>
            <a:ext cx="1174612" cy="0"/>
          </a:xfrm>
          <a:prstGeom prst="line">
            <a:avLst/>
          </a:prstGeom>
          <a:ln w="38100" cmpd="sng">
            <a:solidFill>
              <a:srgbClr val="000000">
                <a:alpha val="76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677978" y="5157614"/>
            <a:ext cx="1349729" cy="0"/>
          </a:xfrm>
          <a:prstGeom prst="line">
            <a:avLst/>
          </a:prstGeom>
          <a:ln w="38100" cmpd="sng">
            <a:solidFill>
              <a:srgbClr val="000000">
                <a:alpha val="76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387736" y="5157614"/>
            <a:ext cx="1349729" cy="0"/>
          </a:xfrm>
          <a:prstGeom prst="line">
            <a:avLst/>
          </a:prstGeom>
          <a:ln w="38100" cmpd="sng">
            <a:solidFill>
              <a:srgbClr val="000000">
                <a:alpha val="76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677978" y="5703714"/>
            <a:ext cx="1349729" cy="0"/>
          </a:xfrm>
          <a:prstGeom prst="line">
            <a:avLst/>
          </a:prstGeom>
          <a:ln w="38100" cmpd="sng">
            <a:solidFill>
              <a:srgbClr val="000000">
                <a:alpha val="76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391512" y="5717828"/>
            <a:ext cx="1349729" cy="0"/>
          </a:xfrm>
          <a:prstGeom prst="line">
            <a:avLst/>
          </a:prstGeom>
          <a:ln w="38100" cmpd="sng">
            <a:solidFill>
              <a:srgbClr val="000000">
                <a:alpha val="76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478938" y="4800084"/>
            <a:ext cx="170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dirty="0">
                <a:latin typeface="Calibri"/>
              </a:rPr>
              <a:t>Northern region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564859" y="5245482"/>
            <a:ext cx="151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dirty="0">
                <a:latin typeface="Calibri"/>
              </a:rPr>
              <a:t>Central region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44796" y="4198554"/>
            <a:ext cx="3412793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latin typeface="Calibri"/>
              </a:rPr>
              <a:t>Downwelling (D1) = FEB-MAR</a:t>
            </a:r>
          </a:p>
          <a:p>
            <a:pPr defTabSz="457200">
              <a:defRPr/>
            </a:pPr>
            <a:r>
              <a:rPr lang="en-US" dirty="0">
                <a:latin typeface="Calibri"/>
              </a:rPr>
              <a:t>Upwelling (U1) = MAY-AUG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4026562" y="4751214"/>
            <a:ext cx="424669" cy="863600"/>
            <a:chOff x="1376281" y="4001953"/>
            <a:chExt cx="324993" cy="585588"/>
          </a:xfrm>
        </p:grpSpPr>
        <p:cxnSp>
          <p:nvCxnSpPr>
            <p:cNvPr id="50" name="Straight Arrow Connector 49"/>
            <p:cNvCxnSpPr/>
            <p:nvPr/>
          </p:nvCxnSpPr>
          <p:spPr>
            <a:xfrm>
              <a:off x="1376281" y="4024792"/>
              <a:ext cx="324993" cy="562749"/>
            </a:xfrm>
            <a:prstGeom prst="straightConnector1">
              <a:avLst/>
            </a:prstGeom>
            <a:ln w="44450">
              <a:solidFill>
                <a:schemeClr val="accent6">
                  <a:lumMod val="20000"/>
                  <a:lumOff val="8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376281" y="4001953"/>
              <a:ext cx="150625" cy="272357"/>
            </a:xfrm>
            <a:prstGeom prst="line">
              <a:avLst/>
            </a:prstGeom>
            <a:ln w="53975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6323943" y="4716171"/>
            <a:ext cx="449763" cy="808751"/>
            <a:chOff x="3623355" y="3255993"/>
            <a:chExt cx="258612" cy="498974"/>
          </a:xfrm>
        </p:grpSpPr>
        <p:cxnSp>
          <p:nvCxnSpPr>
            <p:cNvPr id="53" name="Straight Arrow Connector 52"/>
            <p:cNvCxnSpPr/>
            <p:nvPr/>
          </p:nvCxnSpPr>
          <p:spPr>
            <a:xfrm flipH="1" flipV="1">
              <a:off x="3623355" y="3255993"/>
              <a:ext cx="258612" cy="498974"/>
            </a:xfrm>
            <a:prstGeom prst="straightConnector1">
              <a:avLst/>
            </a:prstGeom>
            <a:ln w="44450">
              <a:solidFill>
                <a:schemeClr val="accent5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 flipV="1">
              <a:off x="3623355" y="3255994"/>
              <a:ext cx="137320" cy="252456"/>
            </a:xfrm>
            <a:prstGeom prst="straightConnector1">
              <a:avLst/>
            </a:prstGeom>
            <a:ln w="44450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/>
          <p:cNvSpPr txBox="1"/>
          <p:nvPr/>
        </p:nvSpPr>
        <p:spPr>
          <a:xfrm>
            <a:off x="8092425" y="5152874"/>
            <a:ext cx="2483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GB" sz="2000" dirty="0">
                <a:latin typeface="Calibri"/>
              </a:rPr>
              <a:t>Courtesy: </a:t>
            </a:r>
          </a:p>
          <a:p>
            <a:pPr defTabSz="457200">
              <a:defRPr/>
            </a:pPr>
            <a:r>
              <a:rPr lang="en-GB" sz="2000" dirty="0">
                <a:latin typeface="Calibri"/>
              </a:rPr>
              <a:t>Ostrowski &amp; </a:t>
            </a:r>
            <a:r>
              <a:rPr lang="en-GB" sz="2000" dirty="0" err="1">
                <a:latin typeface="Calibri"/>
              </a:rPr>
              <a:t>Barradas</a:t>
            </a:r>
            <a:r>
              <a:rPr lang="en-GB" sz="2000" dirty="0">
                <a:latin typeface="Calibri"/>
              </a:rPr>
              <a:t>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C9C1A0F-8C62-064F-8895-6A15321D86F6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5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21192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61FE1-15B3-0B48-B29D-1C0B3158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772" y="2702529"/>
            <a:ext cx="9670883" cy="1143000"/>
          </a:xfrm>
        </p:spPr>
        <p:txBody>
          <a:bodyPr/>
          <a:lstStyle/>
          <a:p>
            <a:r>
              <a:rPr lang="en-GB" dirty="0"/>
              <a:t>Example of the potential to make climate based predictions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65E8BF-2855-5E49-B496-43436111C91A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2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1116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17A2F7-F69B-A542-BDE7-906AF9B289E0}"/>
              </a:ext>
            </a:extLst>
          </p:cNvPr>
          <p:cNvSpPr txBox="1"/>
          <p:nvPr/>
        </p:nvSpPr>
        <p:spPr>
          <a:xfrm>
            <a:off x="633046" y="1724826"/>
            <a:ext cx="3194337" cy="32932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Climate change</a:t>
            </a:r>
            <a:endParaRPr lang="en-GB" sz="2800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Observed and simulated long-term changes in the tropical Atlantic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Sources of uncertainties in climate change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Large uncertainties in future climate change projections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44A3B0-A4E2-4D40-B941-204F93264973}"/>
              </a:ext>
            </a:extLst>
          </p:cNvPr>
          <p:cNvSpPr txBox="1"/>
          <p:nvPr/>
        </p:nvSpPr>
        <p:spPr>
          <a:xfrm>
            <a:off x="4336629" y="2270581"/>
            <a:ext cx="3285831" cy="24622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6">
                    <a:lumMod val="75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Climate prediction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Why are climate predictions of interest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  <a:p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do we make a prediction?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level of skill exists?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8EF661-64EE-9D48-90DF-85B609EFFED7}"/>
              </a:ext>
            </a:extLst>
          </p:cNvPr>
          <p:cNvSpPr txBox="1"/>
          <p:nvPr/>
        </p:nvSpPr>
        <p:spPr>
          <a:xfrm>
            <a:off x="8131707" y="1903921"/>
            <a:ext cx="3622431" cy="27392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70C0"/>
                </a:solidFill>
                <a:hlinkClick r:id="rId8" action="ppaction://hlinksldjump"/>
              </a:rPr>
              <a:t>Marine ecosystems</a:t>
            </a:r>
            <a:endParaRPr lang="en-GB" sz="2800" dirty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  <a:p>
            <a:r>
              <a:rPr lang="en-GB" dirty="0">
                <a:solidFill>
                  <a:srgbClr val="0070C0"/>
                </a:solidFill>
                <a:hlinkClick r:id="rId8" action="ppaction://hlinksldjump"/>
              </a:rPr>
              <a:t>Examples of climate impacts on marine ecosystems in the tropical Atlantic</a:t>
            </a:r>
            <a:endParaRPr lang="en-GB" dirty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  <a:p>
            <a:r>
              <a:rPr lang="en-GB" dirty="0">
                <a:solidFill>
                  <a:srgbClr val="0070C0"/>
                </a:solidFill>
                <a:hlinkClick r:id="rId9" action="ppaction://hlinksldjump"/>
              </a:rPr>
              <a:t>Example of potential of predictions: Barents Sea Cod Predictions 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8EF9EE-969D-314C-899F-200A62F86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Navigate this </a:t>
            </a:r>
            <a:r>
              <a:rPr lang="en-GB" dirty="0" err="1"/>
              <a:t>i</a:t>
            </a:r>
            <a:r>
              <a:rPr lang="en-GB" dirty="0"/>
              <a:t>-poster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E12D29-8AD8-E34B-B3FD-DFF822786490}"/>
              </a:ext>
            </a:extLst>
          </p:cNvPr>
          <p:cNvSpPr txBox="1"/>
          <p:nvPr/>
        </p:nvSpPr>
        <p:spPr>
          <a:xfrm>
            <a:off x="3002497" y="5597928"/>
            <a:ext cx="2063257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Take home message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287F2A-20FA-3A4A-8169-A5FC07E0BAE7}"/>
              </a:ext>
            </a:extLst>
          </p:cNvPr>
          <p:cNvSpPr txBox="1"/>
          <p:nvPr/>
        </p:nvSpPr>
        <p:spPr>
          <a:xfrm>
            <a:off x="7230915" y="5597928"/>
            <a:ext cx="1801583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Discussion points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327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0B164-0324-CC48-80A9-75DBFFED8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004" y="81661"/>
            <a:ext cx="12256008" cy="991501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/>
              <a:t>Ocean-based statistical predict decline in </a:t>
            </a:r>
            <a:br>
              <a:rPr lang="en-GB" sz="3600" dirty="0"/>
            </a:br>
            <a:r>
              <a:rPr lang="en-GB" sz="3600" dirty="0"/>
              <a:t>Barents Sea Cod stock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34DDEC-8406-3642-8E9A-FB84BD220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66" y="2271860"/>
            <a:ext cx="11018667" cy="3086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283C2D-F02B-CB49-970A-2F8951A2321E}"/>
              </a:ext>
            </a:extLst>
          </p:cNvPr>
          <p:cNvSpPr txBox="1"/>
          <p:nvPr/>
        </p:nvSpPr>
        <p:spPr>
          <a:xfrm>
            <a:off x="9823204" y="5522142"/>
            <a:ext cx="1879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Årthun</a:t>
            </a:r>
            <a:r>
              <a:rPr lang="en-GB" dirty="0"/>
              <a:t> et al.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A81BEE-1292-A44A-9B81-6712F8C02601}"/>
              </a:ext>
            </a:extLst>
          </p:cNvPr>
          <p:cNvSpPr txBox="1"/>
          <p:nvPr/>
        </p:nvSpPr>
        <p:spPr>
          <a:xfrm>
            <a:off x="2814958" y="1508760"/>
            <a:ext cx="6118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Statistical predictions seven years in advance</a:t>
            </a:r>
          </a:p>
          <a:p>
            <a:pPr algn="ctr"/>
            <a:r>
              <a:rPr lang="en-GB" dirty="0"/>
              <a:t>based on the AMO index and Faroe–Shetland Channel salinities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2EBD6-0045-3A4E-8611-FA681769A4FF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49047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61FE1-15B3-0B48-B29D-1C0B3158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566609"/>
          </a:xfrm>
        </p:spPr>
        <p:txBody>
          <a:bodyPr>
            <a:normAutofit fontScale="90000"/>
          </a:bodyPr>
          <a:lstStyle/>
          <a:p>
            <a:r>
              <a:rPr lang="en-GB" dirty="0"/>
              <a:t>Discussion points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395B62-568B-1D46-AF55-E1C8914E6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05840"/>
            <a:ext cx="10972800" cy="512032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Long-term – is it interesting for fisheries?</a:t>
            </a:r>
          </a:p>
          <a:p>
            <a:pPr lvl="1"/>
            <a:r>
              <a:rPr lang="en-GB" dirty="0"/>
              <a:t>Signal large, but uncertainties large at regional level</a:t>
            </a:r>
          </a:p>
          <a:p>
            <a:pPr lvl="1"/>
            <a:r>
              <a:rPr lang="en-GB" dirty="0"/>
              <a:t>Uncertainties – from internal climate variability, from model error</a:t>
            </a:r>
          </a:p>
          <a:p>
            <a:r>
              <a:rPr lang="en-GB" dirty="0"/>
              <a:t>Can short term predictions be more interesting for society</a:t>
            </a:r>
          </a:p>
          <a:p>
            <a:pPr lvl="1"/>
            <a:r>
              <a:rPr lang="en-GB" dirty="0"/>
              <a:t>Many aspects of decision making in society and management are focused on short term</a:t>
            </a:r>
          </a:p>
          <a:p>
            <a:r>
              <a:rPr lang="en-GB" dirty="0"/>
              <a:t>Are marine ecosystem models ready to be coupled with climate predictions?</a:t>
            </a:r>
          </a:p>
          <a:p>
            <a:r>
              <a:rPr lang="en-GB" dirty="0"/>
              <a:t>Is there enough data to verify predictions and build statistical prediction models?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65E8BF-2855-5E49-B496-43436111C91A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 action="ppaction://hlinksldjump"/>
              </a:rPr>
              <a:t>Back to main panel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458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61FE1-15B3-0B48-B29D-1C0B3158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773" y="2702529"/>
            <a:ext cx="9385738" cy="1143000"/>
          </a:xfrm>
        </p:spPr>
        <p:txBody>
          <a:bodyPr/>
          <a:lstStyle/>
          <a:p>
            <a:r>
              <a:rPr lang="en-GB" dirty="0"/>
              <a:t>Observed and simulated long-term change in the tropical Atlantic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814616-60C5-F945-B183-7D388A75DF2D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2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8424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C5F38-EE5E-CF4C-8AD2-8CFC724B3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0"/>
            <a:ext cx="11353800" cy="1325563"/>
          </a:xfrm>
        </p:spPr>
        <p:txBody>
          <a:bodyPr/>
          <a:lstStyle/>
          <a:p>
            <a:r>
              <a:rPr lang="en-GB" dirty="0"/>
              <a:t>Causes of short and long-term changes in climate</a:t>
            </a:r>
          </a:p>
        </p:txBody>
      </p:sp>
      <p:pic>
        <p:nvPicPr>
          <p:cNvPr id="9" name="officeArt object">
            <a:extLst>
              <a:ext uri="{FF2B5EF4-FFF2-40B4-BE49-F238E27FC236}">
                <a16:creationId xmlns:a16="http://schemas.microsoft.com/office/drawing/2014/main" id="{72133A6C-D4AA-B848-A8A5-1C799E320B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85101" y="1325563"/>
            <a:ext cx="7821797" cy="400526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044BB9-0A09-234E-AA01-D7A9251080B4}"/>
              </a:ext>
            </a:extLst>
          </p:cNvPr>
          <p:cNvGrpSpPr/>
          <p:nvPr/>
        </p:nvGrpSpPr>
        <p:grpSpPr>
          <a:xfrm>
            <a:off x="7634559" y="3569648"/>
            <a:ext cx="2887133" cy="3056269"/>
            <a:chOff x="6103676" y="3021034"/>
            <a:chExt cx="2887133" cy="30562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4FFD8B-E551-ED40-B304-B1AA99395927}"/>
                </a:ext>
              </a:extLst>
            </p:cNvPr>
            <p:cNvSpPr txBox="1"/>
            <p:nvPr/>
          </p:nvSpPr>
          <p:spPr>
            <a:xfrm>
              <a:off x="6103676" y="5153973"/>
              <a:ext cx="2887133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457059">
                <a:defRPr/>
              </a:pPr>
              <a:r>
                <a:rPr lang="en-GB">
                  <a:solidFill>
                    <a:srgbClr val="FF0000"/>
                  </a:solidFill>
                  <a:latin typeface="Calibri"/>
                </a:rPr>
                <a:t>Year to year fluctuations caused by natural processes in the climate system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F2CC8D0-02FA-134A-8306-B621FD0FDD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23101" y="3021034"/>
              <a:ext cx="955592" cy="211823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7821EBA-F0AB-2042-AB88-19FCCBB4A526}"/>
              </a:ext>
            </a:extLst>
          </p:cNvPr>
          <p:cNvSpPr txBox="1"/>
          <p:nvPr/>
        </p:nvSpPr>
        <p:spPr>
          <a:xfrm>
            <a:off x="1616310" y="5446391"/>
            <a:ext cx="293875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059">
              <a:defRPr/>
            </a:pPr>
            <a:r>
              <a:rPr lang="en-GB" sz="2000">
                <a:solidFill>
                  <a:srgbClr val="002060"/>
                </a:solidFill>
                <a:latin typeface="Calibri"/>
              </a:rPr>
              <a:t>Long-term trend caused mainly by global warming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ED5D49-6B99-B94D-9E54-6CD86DEEB2A4}"/>
              </a:ext>
            </a:extLst>
          </p:cNvPr>
          <p:cNvSpPr txBox="1"/>
          <p:nvPr/>
        </p:nvSpPr>
        <p:spPr>
          <a:xfrm>
            <a:off x="4825998" y="5446392"/>
            <a:ext cx="2641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059">
              <a:defRPr/>
            </a:pPr>
            <a:r>
              <a:rPr lang="en-GB">
                <a:solidFill>
                  <a:srgbClr val="FF00FF"/>
                </a:solidFill>
                <a:latin typeface="Calibri"/>
              </a:rPr>
              <a:t>Decade to decade changes caused by both natural and anthropogenic factors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921DB72-7BEA-2145-8398-A49276910D0C}"/>
              </a:ext>
            </a:extLst>
          </p:cNvPr>
          <p:cNvSpPr/>
          <p:nvPr/>
        </p:nvSpPr>
        <p:spPr>
          <a:xfrm>
            <a:off x="3221064" y="2661504"/>
            <a:ext cx="6214821" cy="1380279"/>
          </a:xfrm>
          <a:custGeom>
            <a:avLst/>
            <a:gdLst>
              <a:gd name="connsiteX0" fmla="*/ 0 w 6214821"/>
              <a:gd name="connsiteY0" fmla="*/ 1101244 h 1380279"/>
              <a:gd name="connsiteX1" fmla="*/ 170482 w 6214821"/>
              <a:gd name="connsiteY1" fmla="*/ 1256227 h 1380279"/>
              <a:gd name="connsiteX2" fmla="*/ 317716 w 6214821"/>
              <a:gd name="connsiteY2" fmla="*/ 1287224 h 1380279"/>
              <a:gd name="connsiteX3" fmla="*/ 395207 w 6214821"/>
              <a:gd name="connsiteY3" fmla="*/ 1380214 h 1380279"/>
              <a:gd name="connsiteX4" fmla="*/ 573438 w 6214821"/>
              <a:gd name="connsiteY4" fmla="*/ 1271725 h 1380279"/>
              <a:gd name="connsiteX5" fmla="*/ 929899 w 6214821"/>
              <a:gd name="connsiteY5" fmla="*/ 1139990 h 1380279"/>
              <a:gd name="connsiteX6" fmla="*/ 999641 w 6214821"/>
              <a:gd name="connsiteY6" fmla="*/ 1155488 h 1380279"/>
              <a:gd name="connsiteX7" fmla="*/ 1983783 w 6214821"/>
              <a:gd name="connsiteY7" fmla="*/ 597549 h 1380279"/>
              <a:gd name="connsiteX8" fmla="*/ 2076773 w 6214821"/>
              <a:gd name="connsiteY8" fmla="*/ 597549 h 1380279"/>
              <a:gd name="connsiteX9" fmla="*/ 2185261 w 6214821"/>
              <a:gd name="connsiteY9" fmla="*/ 527807 h 1380279"/>
              <a:gd name="connsiteX10" fmla="*/ 2533973 w 6214821"/>
              <a:gd name="connsiteY10" fmla="*/ 737034 h 1380279"/>
              <a:gd name="connsiteX11" fmla="*/ 2642461 w 6214821"/>
              <a:gd name="connsiteY11" fmla="*/ 706037 h 1380279"/>
              <a:gd name="connsiteX12" fmla="*/ 2774197 w 6214821"/>
              <a:gd name="connsiteY12" fmla="*/ 799027 h 1380279"/>
              <a:gd name="connsiteX13" fmla="*/ 3138407 w 6214821"/>
              <a:gd name="connsiteY13" fmla="*/ 651793 h 1380279"/>
              <a:gd name="connsiteX14" fmla="*/ 3231397 w 6214821"/>
              <a:gd name="connsiteY14" fmla="*/ 667292 h 1380279"/>
              <a:gd name="connsiteX15" fmla="*/ 3394129 w 6214821"/>
              <a:gd name="connsiteY15" fmla="*/ 589800 h 1380279"/>
              <a:gd name="connsiteX16" fmla="*/ 3510367 w 6214821"/>
              <a:gd name="connsiteY16" fmla="*/ 551054 h 1380279"/>
              <a:gd name="connsiteX17" fmla="*/ 3611105 w 6214821"/>
              <a:gd name="connsiteY17" fmla="*/ 582051 h 1380279"/>
              <a:gd name="connsiteX18" fmla="*/ 3696346 w 6214821"/>
              <a:gd name="connsiteY18" fmla="*/ 543305 h 1380279"/>
              <a:gd name="connsiteX19" fmla="*/ 3928821 w 6214821"/>
              <a:gd name="connsiteY19" fmla="*/ 667292 h 1380279"/>
              <a:gd name="connsiteX20" fmla="*/ 4029560 w 6214821"/>
              <a:gd name="connsiteY20" fmla="*/ 659542 h 1380279"/>
              <a:gd name="connsiteX21" fmla="*/ 4169044 w 6214821"/>
              <a:gd name="connsiteY21" fmla="*/ 667292 h 1380279"/>
              <a:gd name="connsiteX22" fmla="*/ 4370522 w 6214821"/>
              <a:gd name="connsiteY22" fmla="*/ 644044 h 1380279"/>
              <a:gd name="connsiteX23" fmla="*/ 4564251 w 6214821"/>
              <a:gd name="connsiteY23" fmla="*/ 434817 h 1380279"/>
              <a:gd name="connsiteX24" fmla="*/ 4703736 w 6214821"/>
              <a:gd name="connsiteY24" fmla="*/ 427068 h 1380279"/>
              <a:gd name="connsiteX25" fmla="*/ 4750231 w 6214821"/>
              <a:gd name="connsiteY25" fmla="*/ 450315 h 1380279"/>
              <a:gd name="connsiteX26" fmla="*/ 4804475 w 6214821"/>
              <a:gd name="connsiteY26" fmla="*/ 403820 h 1380279"/>
              <a:gd name="connsiteX27" fmla="*/ 4881967 w 6214821"/>
              <a:gd name="connsiteY27" fmla="*/ 419319 h 1380279"/>
              <a:gd name="connsiteX28" fmla="*/ 5067946 w 6214821"/>
              <a:gd name="connsiteY28" fmla="*/ 310831 h 1380279"/>
              <a:gd name="connsiteX29" fmla="*/ 5222929 w 6214821"/>
              <a:gd name="connsiteY29" fmla="*/ 334078 h 1380279"/>
              <a:gd name="connsiteX30" fmla="*/ 5315919 w 6214821"/>
              <a:gd name="connsiteY30" fmla="*/ 210092 h 1380279"/>
              <a:gd name="connsiteX31" fmla="*/ 5486400 w 6214821"/>
              <a:gd name="connsiteY31" fmla="*/ 86105 h 1380279"/>
              <a:gd name="connsiteX32" fmla="*/ 5633634 w 6214821"/>
              <a:gd name="connsiteY32" fmla="*/ 70607 h 1380279"/>
              <a:gd name="connsiteX33" fmla="*/ 5718875 w 6214821"/>
              <a:gd name="connsiteY33" fmla="*/ 31861 h 1380279"/>
              <a:gd name="connsiteX34" fmla="*/ 5858360 w 6214821"/>
              <a:gd name="connsiteY34" fmla="*/ 864 h 1380279"/>
              <a:gd name="connsiteX35" fmla="*/ 6059838 w 6214821"/>
              <a:gd name="connsiteY35" fmla="*/ 8614 h 1380279"/>
              <a:gd name="connsiteX36" fmla="*/ 6114082 w 6214821"/>
              <a:gd name="connsiteY36" fmla="*/ 8614 h 1380279"/>
              <a:gd name="connsiteX37" fmla="*/ 6214821 w 6214821"/>
              <a:gd name="connsiteY37" fmla="*/ 8614 h 1380279"/>
              <a:gd name="connsiteX38" fmla="*/ 6214821 w 6214821"/>
              <a:gd name="connsiteY38" fmla="*/ 8614 h 1380279"/>
              <a:gd name="connsiteX39" fmla="*/ 6214821 w 6214821"/>
              <a:gd name="connsiteY39" fmla="*/ 8614 h 13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214821" h="1380279">
                <a:moveTo>
                  <a:pt x="0" y="1101244"/>
                </a:moveTo>
                <a:cubicBezTo>
                  <a:pt x="58764" y="1163237"/>
                  <a:pt x="117529" y="1225230"/>
                  <a:pt x="170482" y="1256227"/>
                </a:cubicBezTo>
                <a:cubicBezTo>
                  <a:pt x="223435" y="1287224"/>
                  <a:pt x="280262" y="1266560"/>
                  <a:pt x="317716" y="1287224"/>
                </a:cubicBezTo>
                <a:cubicBezTo>
                  <a:pt x="355170" y="1307888"/>
                  <a:pt x="352587" y="1382797"/>
                  <a:pt x="395207" y="1380214"/>
                </a:cubicBezTo>
                <a:cubicBezTo>
                  <a:pt x="437827" y="1377631"/>
                  <a:pt x="484323" y="1311762"/>
                  <a:pt x="573438" y="1271725"/>
                </a:cubicBezTo>
                <a:cubicBezTo>
                  <a:pt x="662553" y="1231688"/>
                  <a:pt x="858865" y="1159363"/>
                  <a:pt x="929899" y="1139990"/>
                </a:cubicBezTo>
                <a:cubicBezTo>
                  <a:pt x="1000933" y="1120617"/>
                  <a:pt x="823994" y="1245895"/>
                  <a:pt x="999641" y="1155488"/>
                </a:cubicBezTo>
                <a:cubicBezTo>
                  <a:pt x="1175288" y="1065081"/>
                  <a:pt x="1804261" y="690539"/>
                  <a:pt x="1983783" y="597549"/>
                </a:cubicBezTo>
                <a:cubicBezTo>
                  <a:pt x="2163305" y="504559"/>
                  <a:pt x="2043193" y="609173"/>
                  <a:pt x="2076773" y="597549"/>
                </a:cubicBezTo>
                <a:cubicBezTo>
                  <a:pt x="2110353" y="585925"/>
                  <a:pt x="2109061" y="504560"/>
                  <a:pt x="2185261" y="527807"/>
                </a:cubicBezTo>
                <a:cubicBezTo>
                  <a:pt x="2261461" y="551054"/>
                  <a:pt x="2457773" y="707329"/>
                  <a:pt x="2533973" y="737034"/>
                </a:cubicBezTo>
                <a:cubicBezTo>
                  <a:pt x="2610173" y="766739"/>
                  <a:pt x="2602424" y="695705"/>
                  <a:pt x="2642461" y="706037"/>
                </a:cubicBezTo>
                <a:cubicBezTo>
                  <a:pt x="2682498" y="716369"/>
                  <a:pt x="2691539" y="808068"/>
                  <a:pt x="2774197" y="799027"/>
                </a:cubicBezTo>
                <a:cubicBezTo>
                  <a:pt x="2856855" y="789986"/>
                  <a:pt x="3062207" y="673749"/>
                  <a:pt x="3138407" y="651793"/>
                </a:cubicBezTo>
                <a:cubicBezTo>
                  <a:pt x="3214607" y="629837"/>
                  <a:pt x="3188777" y="677624"/>
                  <a:pt x="3231397" y="667292"/>
                </a:cubicBezTo>
                <a:cubicBezTo>
                  <a:pt x="3274017" y="656960"/>
                  <a:pt x="3347634" y="609173"/>
                  <a:pt x="3394129" y="589800"/>
                </a:cubicBezTo>
                <a:cubicBezTo>
                  <a:pt x="3440624" y="570427"/>
                  <a:pt x="3474204" y="552345"/>
                  <a:pt x="3510367" y="551054"/>
                </a:cubicBezTo>
                <a:cubicBezTo>
                  <a:pt x="3546530" y="549762"/>
                  <a:pt x="3580109" y="583342"/>
                  <a:pt x="3611105" y="582051"/>
                </a:cubicBezTo>
                <a:cubicBezTo>
                  <a:pt x="3642101" y="580760"/>
                  <a:pt x="3643393" y="529098"/>
                  <a:pt x="3696346" y="543305"/>
                </a:cubicBezTo>
                <a:cubicBezTo>
                  <a:pt x="3749299" y="557512"/>
                  <a:pt x="3873285" y="647919"/>
                  <a:pt x="3928821" y="667292"/>
                </a:cubicBezTo>
                <a:cubicBezTo>
                  <a:pt x="3984357" y="686665"/>
                  <a:pt x="3989523" y="659542"/>
                  <a:pt x="4029560" y="659542"/>
                </a:cubicBezTo>
                <a:cubicBezTo>
                  <a:pt x="4069597" y="659542"/>
                  <a:pt x="4112217" y="669875"/>
                  <a:pt x="4169044" y="667292"/>
                </a:cubicBezTo>
                <a:cubicBezTo>
                  <a:pt x="4225871" y="664709"/>
                  <a:pt x="4304654" y="682790"/>
                  <a:pt x="4370522" y="644044"/>
                </a:cubicBezTo>
                <a:cubicBezTo>
                  <a:pt x="4436390" y="605298"/>
                  <a:pt x="4508715" y="470980"/>
                  <a:pt x="4564251" y="434817"/>
                </a:cubicBezTo>
                <a:cubicBezTo>
                  <a:pt x="4619787" y="398654"/>
                  <a:pt x="4703736" y="427068"/>
                  <a:pt x="4703736" y="427068"/>
                </a:cubicBezTo>
                <a:cubicBezTo>
                  <a:pt x="4734733" y="429651"/>
                  <a:pt x="4733441" y="454190"/>
                  <a:pt x="4750231" y="450315"/>
                </a:cubicBezTo>
                <a:cubicBezTo>
                  <a:pt x="4767021" y="446440"/>
                  <a:pt x="4782519" y="408986"/>
                  <a:pt x="4804475" y="403820"/>
                </a:cubicBezTo>
                <a:cubicBezTo>
                  <a:pt x="4826431" y="398654"/>
                  <a:pt x="4838055" y="434817"/>
                  <a:pt x="4881967" y="419319"/>
                </a:cubicBezTo>
                <a:cubicBezTo>
                  <a:pt x="4925879" y="403821"/>
                  <a:pt x="5011119" y="325038"/>
                  <a:pt x="5067946" y="310831"/>
                </a:cubicBezTo>
                <a:cubicBezTo>
                  <a:pt x="5124773" y="296624"/>
                  <a:pt x="5181600" y="350868"/>
                  <a:pt x="5222929" y="334078"/>
                </a:cubicBezTo>
                <a:cubicBezTo>
                  <a:pt x="5264258" y="317288"/>
                  <a:pt x="5272007" y="251421"/>
                  <a:pt x="5315919" y="210092"/>
                </a:cubicBezTo>
                <a:cubicBezTo>
                  <a:pt x="5359831" y="168763"/>
                  <a:pt x="5433448" y="109352"/>
                  <a:pt x="5486400" y="86105"/>
                </a:cubicBezTo>
                <a:cubicBezTo>
                  <a:pt x="5539352" y="62858"/>
                  <a:pt x="5594888" y="79648"/>
                  <a:pt x="5633634" y="70607"/>
                </a:cubicBezTo>
                <a:cubicBezTo>
                  <a:pt x="5672380" y="61566"/>
                  <a:pt x="5681421" y="43485"/>
                  <a:pt x="5718875" y="31861"/>
                </a:cubicBezTo>
                <a:cubicBezTo>
                  <a:pt x="5756329" y="20237"/>
                  <a:pt x="5801533" y="4738"/>
                  <a:pt x="5858360" y="864"/>
                </a:cubicBezTo>
                <a:cubicBezTo>
                  <a:pt x="5915187" y="-3011"/>
                  <a:pt x="6017218" y="7322"/>
                  <a:pt x="6059838" y="8614"/>
                </a:cubicBezTo>
                <a:cubicBezTo>
                  <a:pt x="6102458" y="9906"/>
                  <a:pt x="6114082" y="8614"/>
                  <a:pt x="6114082" y="8614"/>
                </a:cubicBezTo>
                <a:lnTo>
                  <a:pt x="6214821" y="8614"/>
                </a:lnTo>
                <a:lnTo>
                  <a:pt x="6214821" y="8614"/>
                </a:lnTo>
                <a:lnTo>
                  <a:pt x="6214821" y="8614"/>
                </a:lnTo>
              </a:path>
            </a:pathLst>
          </a:custGeom>
          <a:noFill/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59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D28714-D0FA-DF4C-971E-F7162E3BE912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7491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92DD5-9C71-8B4E-A13A-7682E9F44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6"/>
            <a:ext cx="10515600" cy="80152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SST trend patterns sensitive to period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B85342-E5CD-B747-B8A2-6E62FA54F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581" y="1117582"/>
            <a:ext cx="5343083" cy="28062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A5B3C9-7709-2542-AC6F-61BA7FD3E5FB}"/>
              </a:ext>
            </a:extLst>
          </p:cNvPr>
          <p:cNvSpPr txBox="1"/>
          <p:nvPr/>
        </p:nvSpPr>
        <p:spPr>
          <a:xfrm>
            <a:off x="807363" y="1994292"/>
            <a:ext cx="4323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59">
              <a:defRPr/>
            </a:pPr>
            <a:r>
              <a:rPr lang="en-GB" sz="2000" dirty="0">
                <a:latin typeface="Calibri"/>
              </a:rPr>
              <a:t>Weakening of equatorial cold tongue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E68FE2-D414-0B49-94E2-41F50CAE427C}"/>
              </a:ext>
            </a:extLst>
          </p:cNvPr>
          <p:cNvSpPr txBox="1"/>
          <p:nvPr/>
        </p:nvSpPr>
        <p:spPr>
          <a:xfrm>
            <a:off x="1486336" y="1257565"/>
            <a:ext cx="2966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059">
              <a:defRPr/>
            </a:pPr>
            <a:r>
              <a:rPr lang="en-GB" sz="2000" dirty="0">
                <a:latin typeface="Calibri"/>
              </a:rPr>
              <a:t>1950-2009 SST trend in JJA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7876C9-A5BF-004F-A877-CEEE8C6EE61D}"/>
              </a:ext>
            </a:extLst>
          </p:cNvPr>
          <p:cNvSpPr txBox="1"/>
          <p:nvPr/>
        </p:nvSpPr>
        <p:spPr>
          <a:xfrm>
            <a:off x="1838032" y="2546353"/>
            <a:ext cx="227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059">
              <a:defRPr/>
            </a:pPr>
            <a:r>
              <a:rPr lang="en-GB" i="1" dirty="0" err="1">
                <a:latin typeface="Calibri"/>
              </a:rPr>
              <a:t>Tokinaga</a:t>
            </a:r>
            <a:r>
              <a:rPr lang="en-GB" i="1" dirty="0">
                <a:latin typeface="Calibri"/>
              </a:rPr>
              <a:t> and </a:t>
            </a:r>
            <a:r>
              <a:rPr lang="en-GB" i="1" dirty="0" err="1">
                <a:latin typeface="Calibri"/>
              </a:rPr>
              <a:t>Xie</a:t>
            </a:r>
            <a:r>
              <a:rPr lang="en-GB" i="1" dirty="0">
                <a:latin typeface="Calibri"/>
              </a:rPr>
              <a:t> 2011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27B06F-42F6-EB46-B6BA-AF6C21A72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541" y="4158501"/>
            <a:ext cx="6050434" cy="25905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C4A74D-C61D-EC4B-B5DB-8FCF83FC0DCA}"/>
              </a:ext>
            </a:extLst>
          </p:cNvPr>
          <p:cNvSpPr txBox="1"/>
          <p:nvPr/>
        </p:nvSpPr>
        <p:spPr>
          <a:xfrm>
            <a:off x="838200" y="5084448"/>
            <a:ext cx="398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Warming hole in the Equatorial Atlantic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F9F5CF-6CE3-9647-B334-FAAEE6CD5CE6}"/>
              </a:ext>
            </a:extLst>
          </p:cNvPr>
          <p:cNvSpPr txBox="1"/>
          <p:nvPr/>
        </p:nvSpPr>
        <p:spPr>
          <a:xfrm>
            <a:off x="1486336" y="4374903"/>
            <a:ext cx="2774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1979-2018 SST trend in JAS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BFF472-4B19-3441-B9E3-48DC4EC93A03}"/>
              </a:ext>
            </a:extLst>
          </p:cNvPr>
          <p:cNvSpPr txBox="1"/>
          <p:nvPr/>
        </p:nvSpPr>
        <p:spPr>
          <a:xfrm>
            <a:off x="1833032" y="5853757"/>
            <a:ext cx="206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059">
              <a:defRPr/>
            </a:pPr>
            <a:r>
              <a:rPr lang="en-GB" i="1" dirty="0" err="1">
                <a:latin typeface="Calibri"/>
              </a:rPr>
              <a:t>Nnamchi</a:t>
            </a:r>
            <a:r>
              <a:rPr lang="en-GB" i="1" dirty="0">
                <a:latin typeface="Calibri"/>
              </a:rPr>
              <a:t> et al.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EBAFB4-3A56-0A43-8289-21C24A483BFE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4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9188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F3B08-0204-8145-BC36-85CE6F744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24" y="0"/>
            <a:ext cx="12065876" cy="132556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Large uncertainties in simulating historical climate</a:t>
            </a:r>
          </a:p>
        </p:txBody>
      </p:sp>
      <p:pic>
        <p:nvPicPr>
          <p:cNvPr id="3" name="Picture 2" descr="timeseries_atl3_historical_yravg.png">
            <a:extLst>
              <a:ext uri="{FF2B5EF4-FFF2-40B4-BE49-F238E27FC236}">
                <a16:creationId xmlns:a16="http://schemas.microsoft.com/office/drawing/2014/main" id="{BE91F6D5-EADC-9745-94B7-1AB7FF4E5A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t="5532" r="8748"/>
          <a:stretch/>
        </p:blipFill>
        <p:spPr>
          <a:xfrm>
            <a:off x="1445474" y="1247028"/>
            <a:ext cx="9217444" cy="43247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E41974-2258-DE41-A580-C087468B6708}"/>
              </a:ext>
            </a:extLst>
          </p:cNvPr>
          <p:cNvSpPr txBox="1"/>
          <p:nvPr/>
        </p:nvSpPr>
        <p:spPr>
          <a:xfrm>
            <a:off x="8228624" y="1864744"/>
            <a:ext cx="94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dirty="0" err="1">
                <a:solidFill>
                  <a:srgbClr val="FF0000"/>
                </a:solidFill>
                <a:latin typeface="Calibri"/>
              </a:rPr>
              <a:t>HadISST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6C3F6-9448-884A-BDEA-67E5ADFD8596}"/>
              </a:ext>
            </a:extLst>
          </p:cNvPr>
          <p:cNvSpPr txBox="1"/>
          <p:nvPr/>
        </p:nvSpPr>
        <p:spPr>
          <a:xfrm>
            <a:off x="6999226" y="1495412"/>
            <a:ext cx="3401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Dashed black = Multi-model mean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EEAE71-1ACD-2A4F-84EE-BD678CE97C76}"/>
              </a:ext>
            </a:extLst>
          </p:cNvPr>
          <p:cNvSpPr txBox="1"/>
          <p:nvPr/>
        </p:nvSpPr>
        <p:spPr>
          <a:xfrm>
            <a:off x="2740567" y="916924"/>
            <a:ext cx="7279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dirty="0">
                <a:solidFill>
                  <a:prstClr val="black"/>
                </a:solidFill>
                <a:latin typeface="Calibri"/>
              </a:rPr>
              <a:t>Sea surface temperature in the equatorial Atlantic cold tongue (ATL3 index)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C79E65-6E65-5146-800A-9C609A89954A}"/>
              </a:ext>
            </a:extLst>
          </p:cNvPr>
          <p:cNvSpPr txBox="1"/>
          <p:nvPr/>
        </p:nvSpPr>
        <p:spPr>
          <a:xfrm>
            <a:off x="9164658" y="6032938"/>
            <a:ext cx="2472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Courtesy: Lander Crespo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EA15CE-02B2-BE48-9AB2-D87E7E1AE2A6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3673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61FE1-15B3-0B48-B29D-1C0B3158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773" y="2702529"/>
            <a:ext cx="9385738" cy="1143000"/>
          </a:xfrm>
        </p:spPr>
        <p:txBody>
          <a:bodyPr/>
          <a:lstStyle/>
          <a:p>
            <a:r>
              <a:rPr lang="en-GB" dirty="0"/>
              <a:t>Sources of uncertainties in climate change projections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8A7B95-FD0B-784D-97D3-FF0F19E520CA}"/>
              </a:ext>
            </a:extLst>
          </p:cNvPr>
          <p:cNvSpPr txBox="1"/>
          <p:nvPr/>
        </p:nvSpPr>
        <p:spPr>
          <a:xfrm>
            <a:off x="0" y="6441251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2" action="ppaction://hlinksldjump"/>
              </a:rPr>
              <a:t>Back to main panel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293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1677</Words>
  <Application>Microsoft Macintosh PowerPoint</Application>
  <PresentationFormat>Widescreen</PresentationFormat>
  <Paragraphs>299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Chalkboard</vt:lpstr>
      <vt:lpstr>Proxima Nova</vt:lpstr>
      <vt:lpstr>Office Theme</vt:lpstr>
      <vt:lpstr>1_Office Theme</vt:lpstr>
      <vt:lpstr>Climate prediction vs climate projections  Discussion on marine ecosystem applications in the tropical Atlantic </vt:lpstr>
      <vt:lpstr>Climate prediction vs climate projections</vt:lpstr>
      <vt:lpstr>Take home message: Climate prediction can build understanding, confidence, and be of immediate use!</vt:lpstr>
      <vt:lpstr>Navigate this i-poster</vt:lpstr>
      <vt:lpstr>Observed and simulated long-term change in the tropical Atlantic</vt:lpstr>
      <vt:lpstr>Causes of short and long-term changes in climate</vt:lpstr>
      <vt:lpstr>SST trend patterns sensitive to period</vt:lpstr>
      <vt:lpstr>Large uncertainties in simulating historical climate</vt:lpstr>
      <vt:lpstr>Sources of uncertainties in climate change projections</vt:lpstr>
      <vt:lpstr>Uncertainties in long-term climate change projections:</vt:lpstr>
      <vt:lpstr>Relative importance of different uncertainties</vt:lpstr>
      <vt:lpstr>Large uncertainties in future climate change in the tropical Atlantic</vt:lpstr>
      <vt:lpstr>Larger warming rate in the equatorial Atlantic and Angola-Benguela region</vt:lpstr>
      <vt:lpstr>Large uncertainties in simulating historical climate</vt:lpstr>
      <vt:lpstr>Model biases in the South Eastern Tropical Atlantic among the most severe  </vt:lpstr>
      <vt:lpstr>Climate change: Atlantic Niño warming when warm bias reduced </vt:lpstr>
      <vt:lpstr>Importance of internal climate variability</vt:lpstr>
      <vt:lpstr>Internal variability can enhance or weaken externally forced climate change</vt:lpstr>
      <vt:lpstr>Internal variability has strong regional expression</vt:lpstr>
      <vt:lpstr>Internal variability results from interactions among climate components</vt:lpstr>
      <vt:lpstr>Some more familiar patterns of internal climate variability</vt:lpstr>
      <vt:lpstr>Making a climate prediction</vt:lpstr>
      <vt:lpstr>Making a climate change projection</vt:lpstr>
      <vt:lpstr>Making a climate change prediction</vt:lpstr>
      <vt:lpstr>Advanced numerical models and data assimilation to accurately predict the ocean</vt:lpstr>
      <vt:lpstr>Advanced numerical models and data assimilation to accurately predict the ocean</vt:lpstr>
      <vt:lpstr>Prediction skill is verified on past events by performing “hindcasts”</vt:lpstr>
      <vt:lpstr>Current skill in predicting tropical Atlantic climate</vt:lpstr>
      <vt:lpstr>ENSO is the main source of seasonal prediction skill</vt:lpstr>
      <vt:lpstr>Atlantic Niño can only be predicted at 2-months lead</vt:lpstr>
      <vt:lpstr>Climate prediction on multi-year timescales reaching useful skill levels in the Atlantic</vt:lpstr>
      <vt:lpstr>Climate prediction can increase societies resilience  and ability for sustainable development</vt:lpstr>
      <vt:lpstr>Examples of marine ecosystem shifts in the tropical Atlantic</vt:lpstr>
      <vt:lpstr>Climate and Ecosystems</vt:lpstr>
      <vt:lpstr>West Africa: Sardinella shift northward because of long-term oceanic warming – Climate change and climate variability</vt:lpstr>
      <vt:lpstr>Sardinella biomass increase and Sea Surface Temperature along the Angolan Coast</vt:lpstr>
      <vt:lpstr>Circulation and biomass distribution.  Seasonal migrations of sardinella in Angolan waters</vt:lpstr>
      <vt:lpstr>Interannual migrations of sardinella in  Angolan waters. Potential for prediction?</vt:lpstr>
      <vt:lpstr>Example of the potential to make climate based predictions </vt:lpstr>
      <vt:lpstr>Ocean-based statistical predict decline in  Barents Sea Cod stock</vt:lpstr>
      <vt:lpstr>Discussion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Noel Keenlyside</dc:creator>
  <cp:lastModifiedBy>Noel Keenlyside</cp:lastModifiedBy>
  <cp:revision>86</cp:revision>
  <dcterms:created xsi:type="dcterms:W3CDTF">2020-04-18T15:14:47Z</dcterms:created>
  <dcterms:modified xsi:type="dcterms:W3CDTF">2020-04-19T15:13:53Z</dcterms:modified>
</cp:coreProperties>
</file>